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46"/>
  </p:notesMasterIdLst>
  <p:sldIdLst>
    <p:sldId id="256" r:id="rId5"/>
    <p:sldId id="257" r:id="rId6"/>
    <p:sldId id="8413" r:id="rId7"/>
    <p:sldId id="276" r:id="rId8"/>
    <p:sldId id="1874" r:id="rId9"/>
    <p:sldId id="2596" r:id="rId10"/>
    <p:sldId id="2501" r:id="rId11"/>
    <p:sldId id="2597" r:id="rId12"/>
    <p:sldId id="1868" r:id="rId13"/>
    <p:sldId id="2367" r:id="rId14"/>
    <p:sldId id="8418" r:id="rId15"/>
    <p:sldId id="2363" r:id="rId16"/>
    <p:sldId id="315" r:id="rId17"/>
    <p:sldId id="8357" r:id="rId18"/>
    <p:sldId id="8411" r:id="rId19"/>
    <p:sldId id="8412" r:id="rId20"/>
    <p:sldId id="2366" r:id="rId21"/>
    <p:sldId id="1889" r:id="rId22"/>
    <p:sldId id="2369" r:id="rId23"/>
    <p:sldId id="261" r:id="rId24"/>
    <p:sldId id="2507" r:id="rId25"/>
    <p:sldId id="1881" r:id="rId26"/>
    <p:sldId id="2499" r:id="rId27"/>
    <p:sldId id="8415" r:id="rId28"/>
    <p:sldId id="2506" r:id="rId29"/>
    <p:sldId id="8414" r:id="rId30"/>
    <p:sldId id="1869" r:id="rId31"/>
    <p:sldId id="8417" r:id="rId32"/>
    <p:sldId id="2362" r:id="rId33"/>
    <p:sldId id="1589" r:id="rId34"/>
    <p:sldId id="1593" r:id="rId35"/>
    <p:sldId id="1871" r:id="rId36"/>
    <p:sldId id="2504" r:id="rId37"/>
    <p:sldId id="2371" r:id="rId38"/>
    <p:sldId id="1604" r:id="rId39"/>
    <p:sldId id="8416" r:id="rId40"/>
    <p:sldId id="451" r:id="rId41"/>
    <p:sldId id="2500" r:id="rId42"/>
    <p:sldId id="2441" r:id="rId43"/>
    <p:sldId id="2497" r:id="rId44"/>
    <p:sldId id="250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Lst>
        </p14:section>
        <p14:section name="Platform Positioning" id="{2F574730-E268-414C-9FB6-1CA4559AA8D4}">
          <p14:sldIdLst>
            <p14:sldId id="8413"/>
          </p14:sldIdLst>
        </p14:section>
        <p14:section name="Customer evidence" id="{A5D142F4-DE41-4624-8F6B-A5B896457BEC}">
          <p14:sldIdLst>
            <p14:sldId id="276"/>
            <p14:sldId id="1874"/>
          </p14:sldIdLst>
        </p14:section>
        <p14:section name="Momentum &amp; OSS" id="{16B18688-125E-4D27-8C75-B4565DD34F84}">
          <p14:sldIdLst>
            <p14:sldId id="2596"/>
            <p14:sldId id="2501"/>
            <p14:sldId id="2597"/>
            <p14:sldId id="1868"/>
            <p14:sldId id="2367"/>
            <p14:sldId id="8418"/>
            <p14:sldId id="2363"/>
            <p14:sldId id="315"/>
            <p14:sldId id="8357"/>
            <p14:sldId id="8411"/>
            <p14:sldId id="8412"/>
          </p14:sldIdLst>
        </p14:section>
        <p14:section name="Product - .NET Core 2.2" id="{D2A33D8F-4A1C-4AED-897E-BD9F216333DA}">
          <p14:sldIdLst>
            <p14:sldId id="2366"/>
            <p14:sldId id="1889"/>
            <p14:sldId id="2369"/>
            <p14:sldId id="261"/>
            <p14:sldId id="2507"/>
            <p14:sldId id="1881"/>
            <p14:sldId id="2499"/>
            <p14:sldId id="8415"/>
            <p14:sldId id="2506"/>
            <p14:sldId id="8414"/>
          </p14:sldIdLst>
        </p14:section>
        <p14:section name="Product - .NET Core 3.0" id="{8D763F77-60DF-4F2A-959D-80D453256A05}">
          <p14:sldIdLst>
            <p14:sldId id="1869"/>
            <p14:sldId id="8417"/>
            <p14:sldId id="2362"/>
            <p14:sldId id="1589"/>
            <p14:sldId id="1593"/>
            <p14:sldId id="1871"/>
            <p14:sldId id="2504"/>
            <p14:sldId id="2371"/>
            <p14:sldId id="1604"/>
            <p14:sldId id="8416"/>
            <p14:sldId id="451"/>
            <p14:sldId id="2500"/>
            <p14:sldId id="2441"/>
            <p14:sldId id="2497"/>
            <p14:sldId id="25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B177ED"/>
    <a:srgbClr val="512BD4"/>
    <a:srgbClr val="7030A0"/>
    <a:srgbClr val="0079D6"/>
    <a:srgbClr val="0063B1"/>
    <a:srgbClr val="00ABEC"/>
    <a:srgbClr val="F7FAFF"/>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921" autoAdjust="0"/>
  </p:normalViewPr>
  <p:slideViewPr>
    <p:cSldViewPr snapToGrid="0">
      <p:cViewPr varScale="1">
        <p:scale>
          <a:sx n="88" d="100"/>
          <a:sy n="88" d="100"/>
        </p:scale>
        <p:origin x="111" y="48"/>
      </p:cViewPr>
      <p:guideLst/>
    </p:cSldViewPr>
  </p:slideViewPr>
  <p:notesTextViewPr>
    <p:cViewPr>
      <p:scale>
        <a:sx n="1" d="1"/>
        <a:sy n="1" d="1"/>
      </p:scale>
      <p:origin x="0" y="0"/>
    </p:cViewPr>
  </p:notesTextViewPr>
  <p:sorterViewPr>
    <p:cViewPr>
      <p:scale>
        <a:sx n="90" d="100"/>
        <a:sy n="90" d="100"/>
      </p:scale>
      <p:origin x="0" y="-52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r>
              <a:rPr lang="en-US" spc="60" baseline="0">
                <a:latin typeface="+mj-lt"/>
              </a:rPr>
              <a:t>RUNTIME PERFORMANCE</a:t>
            </a:r>
          </a:p>
        </c:rich>
      </c:tx>
      <c:layout>
        <c:manualLayout>
          <c:xMode val="edge"/>
          <c:yMode val="edge"/>
          <c:x val="0.39281875892420293"/>
          <c:y val="1.5637858393240833E-2"/>
        </c:manualLayout>
      </c:layout>
      <c:overlay val="0"/>
      <c:spPr>
        <a:noFill/>
        <a:ln>
          <a:noFill/>
        </a:ln>
        <a:effectLst/>
      </c:spPr>
      <c:txPr>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endParaRPr lang="en-US"/>
        </a:p>
      </c:txPr>
    </c:title>
    <c:autoTitleDeleted val="0"/>
    <c:plotArea>
      <c:layout/>
      <c:barChart>
        <c:barDir val="col"/>
        <c:grouping val="clustered"/>
        <c:varyColors val="0"/>
        <c:ser>
          <c:idx val="0"/>
          <c:order val="0"/>
          <c:tx>
            <c:strRef>
              <c:f>Sheet2!$B$1</c:f>
              <c:strCache>
                <c:ptCount val="1"/>
                <c:pt idx="0">
                  <c:v> .NET Core 2.0 </c:v>
                </c:pt>
              </c:strCache>
            </c:strRef>
          </c:tx>
          <c:spPr>
            <a:solidFill>
              <a:schemeClr val="accent1"/>
            </a:solidFill>
            <a:ln>
              <a:noFill/>
            </a:ln>
            <a:effectLst/>
          </c:spPr>
          <c:invertIfNegative val="0"/>
          <c:dLbls>
            <c:dLbl>
              <c:idx val="0"/>
              <c:tx>
                <c:rich>
                  <a:bodyPr/>
                  <a:lstStyle/>
                  <a:p>
                    <a:r>
                      <a:rPr lang="en-US"/>
                      <a:t>2.6MM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FF9-4989-A3A8-5EE7E6958F03}"/>
                </c:ext>
              </c:extLst>
            </c:dLbl>
            <c:dLbl>
              <c:idx val="1"/>
              <c:tx>
                <c:rich>
                  <a:bodyPr/>
                  <a:lstStyle/>
                  <a:p>
                    <a:r>
                      <a:rPr lang="en-US"/>
                      <a:t>599K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FF9-4989-A3A8-5EE7E6958F03}"/>
                </c:ext>
              </c:extLst>
            </c:dLbl>
            <c:dLbl>
              <c:idx val="2"/>
              <c:tx>
                <c:rich>
                  <a:bodyPr/>
                  <a:lstStyle/>
                  <a:p>
                    <a:r>
                      <a:rPr lang="en-US"/>
                      <a:t>97K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Sheet2!$B$2:$B$4</c:f>
              <c:numCache>
                <c:formatCode>_(* #,##0_);_(* \(#,##0\);_(* "-"??_);_(@_)</c:formatCode>
                <c:ptCount val="3"/>
                <c:pt idx="0">
                  <c:v>2600000</c:v>
                </c:pt>
                <c:pt idx="1">
                  <c:v>599000</c:v>
                </c:pt>
                <c:pt idx="2">
                  <c:v>67000</c:v>
                </c:pt>
              </c:numCache>
            </c:numRef>
          </c:val>
          <c:extLst>
            <c:ext xmlns:c16="http://schemas.microsoft.com/office/drawing/2014/chart" uri="{C3380CC4-5D6E-409C-BE32-E72D297353CC}">
              <c16:uniqueId val="{00000000-3FF9-4989-A3A8-5EE7E6958F03}"/>
            </c:ext>
          </c:extLst>
        </c:ser>
        <c:ser>
          <c:idx val="1"/>
          <c:order val="1"/>
          <c:tx>
            <c:strRef>
              <c:f>Sheet2!$C$1</c:f>
              <c:strCache>
                <c:ptCount val="1"/>
                <c:pt idx="0">
                  <c:v> .NET Core 2.1 </c:v>
                </c:pt>
              </c:strCache>
            </c:strRef>
          </c:tx>
          <c:spPr>
            <a:solidFill>
              <a:schemeClr val="accent3"/>
            </a:solidFill>
            <a:ln>
              <a:noFill/>
            </a:ln>
            <a:effectLst/>
          </c:spPr>
          <c:invertIfNegative val="0"/>
          <c:dLbls>
            <c:dLbl>
              <c:idx val="0"/>
              <c:tx>
                <c:rich>
                  <a:bodyPr/>
                  <a:lstStyle/>
                  <a:p>
                    <a:r>
                      <a:rPr lang="en-US"/>
                      <a:t>3.0MM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FF9-4989-A3A8-5EE7E6958F03}"/>
                </c:ext>
              </c:extLst>
            </c:dLbl>
            <c:dLbl>
              <c:idx val="1"/>
              <c:tx>
                <c:rich>
                  <a:bodyPr/>
                  <a:lstStyle/>
                  <a:p>
                    <a:r>
                      <a:rPr lang="en-US"/>
                      <a:t>712K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FF9-4989-A3A8-5EE7E6958F03}"/>
                </c:ext>
              </c:extLst>
            </c:dLbl>
            <c:dLbl>
              <c:idx val="2"/>
              <c:tx>
                <c:rich>
                  <a:bodyPr/>
                  <a:lstStyle/>
                  <a:p>
                    <a:r>
                      <a:rPr lang="en-US"/>
                      <a:t>240K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Sheet2!$C$2:$C$4</c:f>
              <c:numCache>
                <c:formatCode>_(* #,##0_);_(* \(#,##0\);_(* "-"??_);_(@_)</c:formatCode>
                <c:ptCount val="3"/>
                <c:pt idx="0">
                  <c:v>2900000</c:v>
                </c:pt>
                <c:pt idx="1">
                  <c:v>662000</c:v>
                </c:pt>
                <c:pt idx="2">
                  <c:v>216000</c:v>
                </c:pt>
              </c:numCache>
            </c:numRef>
          </c:val>
          <c:extLst>
            <c:ext xmlns:c16="http://schemas.microsoft.com/office/drawing/2014/chart" uri="{C3380CC4-5D6E-409C-BE32-E72D297353CC}">
              <c16:uniqueId val="{00000001-3FF9-4989-A3A8-5EE7E6958F03}"/>
            </c:ext>
          </c:extLst>
        </c:ser>
        <c:dLbls>
          <c:showLegendKey val="0"/>
          <c:showVal val="0"/>
          <c:showCatName val="0"/>
          <c:showSerName val="0"/>
          <c:showPercent val="0"/>
          <c:showBubbleSize val="0"/>
        </c:dLbls>
        <c:gapWidth val="219"/>
        <c:overlap val="-27"/>
        <c:axId val="863012408"/>
        <c:axId val="863012736"/>
      </c:barChart>
      <c:catAx>
        <c:axId val="863012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63012736"/>
        <c:crosses val="autoZero"/>
        <c:auto val="1"/>
        <c:lblAlgn val="ctr"/>
        <c:lblOffset val="100"/>
        <c:noMultiLvlLbl val="0"/>
      </c:catAx>
      <c:valAx>
        <c:axId val="863012736"/>
        <c:scaling>
          <c:orientation val="minMax"/>
          <c:max val="3000000"/>
          <c:min val="0"/>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863012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4/9/2019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.NET Foundation is our center of gravity for open development and collaboration around the .NET ecosystem. The .NET</a:t>
            </a:r>
            <a:r>
              <a:rPr lang="en-US" b="0" baseline="0" dirty="0"/>
              <a:t> </a:t>
            </a:r>
            <a:r>
              <a:rPr lang="en-US" baseline="0" dirty="0"/>
              <a:t>Foundation has over 50 projects and hundreds of repos under its stewardship. Open Source Software foundations provide protection, support, services and best practices for helping each project be successful and to grow the ecosystem of people and software. </a:t>
            </a:r>
            <a:endParaRPr lang="en-US" dirty="0"/>
          </a:p>
          <a:p>
            <a:endParaRPr lang="en-US" dirty="0"/>
          </a:p>
          <a:p>
            <a:endParaRPr lang="en-US" dirty="0"/>
          </a:p>
          <a:p>
            <a:endParaRPr lang="en-US" dirty="0"/>
          </a:p>
        </p:txBody>
      </p:sp>
      <p:sp>
        <p:nvSpPr>
          <p:cNvPr id="7" name="Slide Number Placeholder 6"/>
          <p:cNvSpPr>
            <a:spLocks noGrp="1"/>
          </p:cNvSpPr>
          <p:nvPr>
            <p:ph type="sldNum" sz="quarter" idx="13"/>
          </p:nvPr>
        </p:nvSpPr>
        <p:spPr/>
        <p:txBody>
          <a:bodyPr/>
          <a:lstStyle/>
          <a:p>
            <a:pPr defTabSz="1004619">
              <a:defRPr/>
            </a:pPr>
            <a:fld id="{B4008EB6-D09E-4580-8CD6-DDB14511944F}" type="slidenum">
              <a:rPr lang="en-US">
                <a:solidFill>
                  <a:prstClr val="black"/>
                </a:solidFill>
                <a:latin typeface="Calibri" panose="020F0502020204030204"/>
              </a:rPr>
              <a:pPr defTabSz="1004619">
                <a:defRPr/>
              </a:pPr>
              <a:t>11</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a:t>https://github.com/dotnet-presentations/home</a:t>
            </a:r>
          </a:p>
          <a:p>
            <a:endParaRPr lang="en-US"/>
          </a:p>
        </p:txBody>
      </p:sp>
    </p:spTree>
    <p:extLst>
      <p:ext uri="{BB962C8B-B14F-4D97-AF65-F5344CB8AC3E}">
        <p14:creationId xmlns:p14="http://schemas.microsoft.com/office/powerpoint/2010/main" val="3406728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ecosystem starts with you! Get involved by joining (or running!) a meetup. Contribute to projects, or just read the news. Visit www.dotnetfoundation.org</a:t>
            </a:r>
          </a:p>
          <a:p>
            <a:endParaRPr lang="en-US" dirty="0"/>
          </a:p>
          <a:p>
            <a:r>
              <a:rPr lang="en-US" dirty="0"/>
              <a:t>Join the foundation as a member and vote for the board.</a:t>
            </a:r>
          </a:p>
        </p:txBody>
      </p:sp>
      <p:sp>
        <p:nvSpPr>
          <p:cNvPr id="4" name="Slide Number Placeholder 3"/>
          <p:cNvSpPr>
            <a:spLocks noGrp="1"/>
          </p:cNvSpPr>
          <p:nvPr>
            <p:ph type="sldNum" sz="quarter" idx="5"/>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2923160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 huge community and the .NET Foundation is key to help foster it. We have over 4 million developers worldwide and .NET has grown its developer base by 1 million over the last year. There are meetups all over the world that speak on all sorts of .NET topics and application development. Here are the ones on meetup.com.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B97ED9AE-6E82-4D32-9F42-74C22E074F0F}"/>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075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We’re proud of all the innovation in .NET Core and the surrounding ecosystem, but we’re also proud of its momentum in the open source community.</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There are a number of open source projects that make up the .NET platform ecosystem, and it’s amazing to see the engagement. 87% of the people who contribute to the .NET platform don’t work at Microsoft. </a:t>
            </a:r>
          </a:p>
          <a:p>
            <a:r>
              <a:rPr lang="en-US" sz="1200" kern="1200">
                <a:solidFill>
                  <a:schemeClr val="tx1"/>
                </a:solidFill>
                <a:effectLst/>
                <a:latin typeface="+mn-lt"/>
                <a:ea typeface="+mn-ea"/>
                <a:cs typeface="+mn-cs"/>
              </a:rPr>
              <a:t>And these open source developers have made over 61 thousand code contributions back to the platform.</a:t>
            </a:r>
          </a:p>
          <a:p>
            <a:r>
              <a:rPr lang="en-US" sz="1200" kern="120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B6392203-7443-433F-8273-2CE3C5519F4B}" type="slidenum">
              <a:rPr lang="en-US" smtClean="0"/>
              <a:t>14</a:t>
            </a:fld>
            <a:endParaRPr lang="en-US"/>
          </a:p>
        </p:txBody>
      </p:sp>
    </p:spTree>
    <p:extLst>
      <p:ext uri="{BB962C8B-B14F-4D97-AF65-F5344CB8AC3E}">
        <p14:creationId xmlns:p14="http://schemas.microsoft.com/office/powerpoint/2010/main" val="366478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Jim </a:t>
            </a:r>
            <a:r>
              <a:rPr lang="en-US" b="1" err="1"/>
              <a:t>Zemlin</a:t>
            </a:r>
            <a:r>
              <a:rPr lang="en-US" b="1"/>
              <a:t>, Executive</a:t>
            </a:r>
            <a:r>
              <a:rPr lang="en-US" b="1" baseline="0"/>
              <a:t> director of Linux foundation said “There are 10’s of millions of open source projects, invest in the ones with sustainable ecosystems”. .NET is one of those projects. </a:t>
            </a:r>
            <a:r>
              <a:rPr lang="en-US"/>
              <a:t>CNCF</a:t>
            </a:r>
            <a:r>
              <a:rPr lang="en-US" baseline="0"/>
              <a:t> tracks the top 30 highest velocity open source projects. </a:t>
            </a:r>
            <a:r>
              <a:rPr lang="en-US"/>
              <a:t>This is a logarithmic</a:t>
            </a:r>
            <a:r>
              <a:rPr lang="en-US" baseline="0"/>
              <a:t> scale to measure OSS project velocity with commits on the X axis and PRs and issues on the Y axis, with # of authors indicated by the size of the circle. The farther upper right the more activity a project has. Linux Kernel is #1, followed by Chromium, Kubernetes and Microsoft Docs. Notice .NET is the #1 application framework. </a:t>
            </a:r>
          </a:p>
          <a:p>
            <a:endParaRPr lang="en-US" baseline="0"/>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AD7DCF-4954-42D1-825D-68A0F61615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685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&lt;talk to the journey, key milestones below&gt;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Dec 2001-Feb 2002.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 new platform is born. </a:t>
            </a:r>
            <a:r>
              <a:rPr lang="en-US" b="0"/>
              <a:t>Along with HP,</a:t>
            </a:r>
            <a:r>
              <a:rPr lang="en-US" b="0" baseline="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Mono project begins. </a:t>
            </a:r>
            <a:r>
              <a:rPr lang="en-US"/>
              <a:t>The CLI</a:t>
            </a:r>
            <a:r>
              <a:rPr lang="en-US" baseline="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2008.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ASP.NET MVC web development stack is released to </a:t>
            </a:r>
            <a:r>
              <a:rPr lang="en-US" b="1" baseline="0" err="1"/>
              <a:t>CodePlex</a:t>
            </a:r>
            <a:r>
              <a:rPr lang="en-US" b="1" baseline="0"/>
              <a:t> as open source. </a:t>
            </a:r>
            <a:r>
              <a:rPr lang="en-US" b="0" baseline="0"/>
              <a:t>This was the first application development framework from Microsoft to be released as open source. The underlying runtime and compilers were still closed however.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Hell</a:t>
            </a:r>
            <a:r>
              <a:rPr lang="en-US" b="1" baseline="0"/>
              <a:t> freezes over &amp; pigs fly. </a:t>
            </a:r>
            <a:r>
              <a:rPr lang="en-US"/>
              <a:t>Early 2014 at Microsoft’s BUILD</a:t>
            </a:r>
            <a:r>
              <a:rPr lang="en-US" baseline="0"/>
              <a:t> conference</a:t>
            </a:r>
            <a:r>
              <a:rPr lang="en-US"/>
              <a:t>, Anders Hejlsberg, the father of C#,</a:t>
            </a:r>
            <a:r>
              <a:rPr lang="en-US" baseline="0"/>
              <a:t> releases </a:t>
            </a:r>
            <a:r>
              <a:rPr lang="en-US"/>
              <a:t>the .NET Compiler</a:t>
            </a:r>
            <a:r>
              <a:rPr lang="en-US" baseline="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Mono comes home. </a:t>
            </a:r>
            <a:r>
              <a:rPr lang="en-US"/>
              <a:t>In</a:t>
            </a:r>
            <a:r>
              <a:rPr lang="en-US" baseline="0"/>
              <a:t> early 2016, Microsoft finally acquires Xamarin and brings Miguel de Icaza into Developer Division. Mono joins the .NET foundation and is officially supported and contributed to by Microsoft. The Microsoft community officially meets the Mono community.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.NET Core 2.0 Released. </a:t>
            </a:r>
            <a:r>
              <a:rPr lang="en-US" b="0" baseline="0"/>
              <a:t>Our cross platform and open source implementation of .NET finally releases to the world with unified tooling support across multiple operating systems and editors. </a:t>
            </a:r>
            <a:endParaRPr lang="en-US"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err="1"/>
              <a:t>Winforms</a:t>
            </a:r>
            <a:r>
              <a:rPr lang="en-US" b="1" baseline="0"/>
              <a:t> and WPF go open source. </a:t>
            </a:r>
            <a:r>
              <a:rPr lang="en-US" b="0" baseline="0"/>
              <a:t>At Microsoft Connect 2018 we announced the open sourcing of Windows Forms and WPF desktop frameworks. We’ve seen incredible contributions and activity since. The community now has the power to guide the direction of these frameworks. </a:t>
            </a:r>
            <a:endParaRPr lang="en-US"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.NET Core 3.0 released. </a:t>
            </a:r>
            <a:r>
              <a:rPr lang="en-US" b="0" baseline="0"/>
              <a:t>.NET Core 3.0 brings Windows desktop workloads to the .NET Core runtime which will allow self contained EXEs, side-by-side installs, and faster performance. </a:t>
            </a:r>
            <a:endParaRPr lang="en-US"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4/9/2019 12:26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087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600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154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Swagger support</a:t>
            </a:r>
          </a:p>
          <a:p>
            <a:r>
              <a:rPr lang="en-US" dirty="0"/>
              <a:t>Http-</a:t>
            </a:r>
            <a:r>
              <a:rPr lang="en-US" dirty="0" err="1"/>
              <a:t>Repl</a:t>
            </a:r>
            <a:endParaRPr lang="en-US" dirty="0"/>
          </a:p>
          <a:p>
            <a:r>
              <a:rPr lang="en-US" dirty="0"/>
              <a:t>SignalR client-to-server streaming</a:t>
            </a:r>
          </a:p>
        </p:txBody>
      </p:sp>
      <p:sp>
        <p:nvSpPr>
          <p:cNvPr id="4" name="Slide Number Placeholder 3"/>
          <p:cNvSpPr>
            <a:spLocks noGrp="1"/>
          </p:cNvSpPr>
          <p:nvPr>
            <p:ph type="sldNum" sz="quarter" idx="10"/>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Azure is the .NET developer’s cloud. There are hundreds of developer services accessible to C# developers. From fully managed platform as a service with App Service, to serverless event driven Azure functions to relational and non-relational databases, the .NET developer is a primary target customer. We make developing against these services as integrated and productive as a .NET developer would expect.  </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4/9/2019 12:26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7198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282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there are a lot of great tools in Visual Studio for building applications. But what’s even better is the latest tools for building, monitoring, and managing your cloud applications. Whether that’s web applications hosted in App Service, or serverless Azure functions with C#, or containerized apps with Docker, we have you covered. </a:t>
            </a:r>
          </a:p>
        </p:txBody>
      </p:sp>
      <p:sp>
        <p:nvSpPr>
          <p:cNvPr id="4" name="Slide Number Placeholder 3"/>
          <p:cNvSpPr>
            <a:spLocks noGrp="1"/>
          </p:cNvSpPr>
          <p:nvPr>
            <p:ph type="sldNum" sz="quarter" idx="5"/>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3685246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25</a:t>
            </a:fld>
            <a:endParaRPr lang="en-US"/>
          </a:p>
        </p:txBody>
      </p:sp>
    </p:spTree>
    <p:extLst>
      <p:ext uri="{BB962C8B-B14F-4D97-AF65-F5344CB8AC3E}">
        <p14:creationId xmlns:p14="http://schemas.microsoft.com/office/powerpoint/2010/main" val="1590329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an Azure DevOps pipeline and a GitHub repository</a:t>
            </a:r>
          </a:p>
        </p:txBody>
      </p:sp>
      <p:sp>
        <p:nvSpPr>
          <p:cNvPr id="4" name="Slide Number Placeholder 3"/>
          <p:cNvSpPr>
            <a:spLocks noGrp="1"/>
          </p:cNvSpPr>
          <p:nvPr>
            <p:ph type="sldNum" sz="quarter" idx="10"/>
          </p:nvPr>
        </p:nvSpPr>
        <p:spPr/>
        <p:txBody>
          <a:bodyPr/>
          <a:lstStyle/>
          <a:p>
            <a:fld id="{E0AE778D-2A57-4226-B72B-26EA3CA60131}" type="slidenum">
              <a:rPr lang="en-US" smtClean="0"/>
              <a:t>26</a:t>
            </a:fld>
            <a:endParaRPr lang="en-US"/>
          </a:p>
        </p:txBody>
      </p:sp>
    </p:spTree>
    <p:extLst>
      <p:ext uri="{BB962C8B-B14F-4D97-AF65-F5344CB8AC3E}">
        <p14:creationId xmlns:p14="http://schemas.microsoft.com/office/powerpoint/2010/main" val="1643183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ANIMATED SLIDE – shows progression of entire .NET platform into .NET Core specific workloads. </a:t>
            </a:r>
          </a:p>
          <a:p>
            <a:endParaRPr lang="en-US"/>
          </a:p>
          <a:p>
            <a:r>
              <a:rPr lang="en-US"/>
              <a:t>.NET Core is our cross-platform, open source implementation of .NET and is perfectly suited for requirements of cloud-native, cross-platform services. We’ve made significant investments in the core performance as well as the web stack so that you can easily take advantage of cloud patterns and scale.  </a:t>
            </a:r>
          </a:p>
          <a:p>
            <a:endParaRPr lang="en-US"/>
          </a:p>
          <a:p>
            <a:r>
              <a:rPr lang="en-US"/>
              <a:t>.NET Core 3 will expand on the supported workloads to include IoT, AI and Windows Desktop.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682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Microservices will also be a big theme for .NET Core 3. We’re looking at additional patterns and templates for building these quickly.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998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693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236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Framework will continue with highly-compatible targeted improvements like the last few releases and support will remain unchanged. You will be able to retarget existing apps to 4.8 and gain these improvements. </a:t>
            </a:r>
          </a:p>
          <a:p>
            <a:endParaRPr lang="en-US"/>
          </a:p>
          <a:p>
            <a:r>
              <a:rPr lang="en-US"/>
              <a:t>When you’re ready to move to .NET Core 3 (to take advantage of </a:t>
            </a:r>
            <a:r>
              <a:rPr lang="en-US" err="1"/>
              <a:t>SxS</a:t>
            </a:r>
            <a:r>
              <a:rPr lang="en-US"/>
              <a:t> install, interop between desktop app frameworks, and .NET Core performance) you can retarget and rebuild your apps to .NET Core.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701F2-1757-4817-8FC4-77DCE86308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808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a:t>
            </a:r>
          </a:p>
        </p:txBody>
      </p:sp>
      <p:sp>
        <p:nvSpPr>
          <p:cNvPr id="4" name="Slide Number Placeholder 3"/>
          <p:cNvSpPr>
            <a:spLocks noGrp="1"/>
          </p:cNvSpPr>
          <p:nvPr>
            <p:ph type="sldNum" sz="quarter" idx="10"/>
          </p:nvPr>
        </p:nvSpPr>
        <p:spPr/>
        <p:txBody>
          <a:bodyPr/>
          <a:lstStyle/>
          <a:p>
            <a:fld id="{E0AE778D-2A57-4226-B72B-26EA3CA60131}" type="slidenum">
              <a:rPr lang="en-US" smtClean="0"/>
              <a:t>34</a:t>
            </a:fld>
            <a:endParaRPr lang="en-US"/>
          </a:p>
        </p:txBody>
      </p:sp>
    </p:spTree>
    <p:extLst>
      <p:ext uri="{BB962C8B-B14F-4D97-AF65-F5344CB8AC3E}">
        <p14:creationId xmlns:p14="http://schemas.microsoft.com/office/powerpoint/2010/main" val="3913341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You can build anything with .NET.  We’ve made significant investments in .NET over the years as well as unifying the ecosystem to support building literally anything. From desktop to gaming to the cloud, .NET is a general purpose programming platform that enables all kinds of scenarios. Once you learn one, you can easily pick up another.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&lt;CLICK&gt;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What’s more, you can also use your favorite tools and editors to build .NET apps – or use Visual Studio, Visual Studio Code or Visual Studio for Mac.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959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077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364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Cognitive services uses pretrained models. These are super easy to use set of services for vision recognition, speech and text. </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4/9/2019 12:26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974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ML.NET is used to develop and integrate custom machine learning models into .NET apps of any type - web, mobile, desktop, gaming, and IoT. </a:t>
            </a:r>
            <a:endParaRPr lang="en-US" dirty="0"/>
          </a:p>
          <a:p>
            <a:endParaRPr lang="en-US" dirty="0"/>
          </a:p>
          <a:p>
            <a:r>
              <a:rPr lang="en-US" dirty="0"/>
              <a:t>ML.NET is developer focused which means we are going to optimize for common developer scenarios (like recommendation, sentiment analysis)</a:t>
            </a:r>
          </a:p>
          <a:p>
            <a:endParaRPr lang="en-US" dirty="0"/>
          </a:p>
          <a:p>
            <a:r>
              <a:rPr lang="en-US" dirty="0"/>
              <a:t>ML.NET is based upon a decade of internal goodness </a:t>
            </a:r>
          </a:p>
          <a:p>
            <a:endParaRPr lang="en-US" dirty="0"/>
          </a:p>
          <a:p>
            <a:r>
              <a:rPr lang="en-US" dirty="0"/>
              <a:t>ML.NET is open source and cross-platform</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4/9/2019 12:26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650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507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5min</a:t>
            </a:r>
          </a:p>
        </p:txBody>
      </p:sp>
      <p:sp>
        <p:nvSpPr>
          <p:cNvPr id="4" name="Slide Number Placeholder 3"/>
          <p:cNvSpPr>
            <a:spLocks noGrp="1"/>
          </p:cNvSpPr>
          <p:nvPr>
            <p:ph type="sldNum" sz="quarter" idx="10"/>
          </p:nvPr>
        </p:nvSpPr>
        <p:spPr/>
        <p:txBody>
          <a:bodyPr/>
          <a:lstStyle/>
          <a:p>
            <a:fld id="{E0AE778D-2A57-4226-B72B-26EA3CA60131}" type="slidenum">
              <a:rPr lang="en-US" smtClean="0"/>
              <a:t>40</a:t>
            </a:fld>
            <a:endParaRPr lang="en-US"/>
          </a:p>
        </p:txBody>
      </p:sp>
    </p:spTree>
    <p:extLst>
      <p:ext uri="{BB962C8B-B14F-4D97-AF65-F5344CB8AC3E}">
        <p14:creationId xmlns:p14="http://schemas.microsoft.com/office/powerpoint/2010/main" val="2651973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hope what we showed you today reinforced our commitment to .NET for building anything you can imagine. It’s the best time to be a .NET developer and we have some very exciting innovations being made to the platform. The ecosystem is growing and it’s thanks to you! Please get involved and learn more on our website.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513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customers have been embracing the productivity in our platform, languages and tools for 15+ years. We’re now gaining existing customers as well as new ones on our cloud-native, cross-platform, and device-native approaches with these new architectures. Here are just a few. There are many more (and their stories) on our website.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8925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https://www.youtube.com/watch?v=hUNKUwYH0Tg </a:t>
            </a:r>
          </a:p>
          <a:p>
            <a:endParaRPr lang="en-US" dirty="0"/>
          </a:p>
          <a:p>
            <a:r>
              <a:rPr lang="en-US" dirty="0"/>
              <a:t>Let’s take a look at one of these customer stories. </a:t>
            </a:r>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2259105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seeing incredible growth in .NET</a:t>
            </a:r>
            <a:r>
              <a:rPr lang="en-US"/>
              <a:t>. </a:t>
            </a:r>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798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made significant investments in the platform especially in terms of performance. </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t>https://www.techempower.com/benchmarks/#section=data-r16&amp;hw=ph&amp;test=plaintext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 the latest benchmarks on raw platform performance, .NET is more than 8 times faster than Node.js</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8</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4135782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numbers show the micro framework tests (as opposed to the raw platform tests) which makes them more realistic. </a:t>
            </a:r>
          </a:p>
          <a:p>
            <a:r>
              <a:rPr lang="en-US"/>
              <a:t>Call out the incredible performance increase in the REAL WORLD data access scenario. </a:t>
            </a:r>
          </a:p>
          <a:p>
            <a:endParaRPr lang="en-US"/>
          </a:p>
        </p:txBody>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358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Bing.com moved to .NET Core 2.1 and saw incredible performance gains. It made a wave of news. Check out the interview with the lead engineer: https://channel9.msdn.com/Events/dotnetConf/2018/S318</a:t>
            </a:r>
          </a:p>
        </p:txBody>
      </p:sp>
      <p:sp>
        <p:nvSpPr>
          <p:cNvPr id="4" name="Slide Number Placeholder 3"/>
          <p:cNvSpPr>
            <a:spLocks noGrp="1"/>
          </p:cNvSpPr>
          <p:nvPr>
            <p:ph type="sldNum" sz="quarter" idx="5"/>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4216255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dirty="0"/>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596251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7A20-D830-4721-905D-1072E64AB5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11E7B-01B9-42ED-B2F3-D20F04F9A2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E9DECE-7C08-4197-A185-5381AD78A835}"/>
              </a:ext>
            </a:extLst>
          </p:cNvPr>
          <p:cNvSpPr>
            <a:spLocks noGrp="1"/>
          </p:cNvSpPr>
          <p:nvPr>
            <p:ph type="dt" sz="half" idx="10"/>
          </p:nvPr>
        </p:nvSpPr>
        <p:spPr/>
        <p:txBody>
          <a:bodyPr/>
          <a:lstStyle/>
          <a:p>
            <a:fld id="{F81F292E-EB0D-4A42-BCDB-A6D381F7EA77}" type="datetimeFigureOut">
              <a:rPr lang="en-US" smtClean="0"/>
              <a:t>4/9/2019</a:t>
            </a:fld>
            <a:endParaRPr lang="en-US"/>
          </a:p>
        </p:txBody>
      </p:sp>
      <p:sp>
        <p:nvSpPr>
          <p:cNvPr id="5" name="Footer Placeholder 4">
            <a:extLst>
              <a:ext uri="{FF2B5EF4-FFF2-40B4-BE49-F238E27FC236}">
                <a16:creationId xmlns:a16="http://schemas.microsoft.com/office/drawing/2014/main" id="{A73F82AD-FAED-4F2F-8075-047A1911B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0BD11-FE20-45D4-9366-195B66C5F977}"/>
              </a:ext>
            </a:extLst>
          </p:cNvPr>
          <p:cNvSpPr>
            <a:spLocks noGrp="1"/>
          </p:cNvSpPr>
          <p:nvPr>
            <p:ph type="sldNum" sz="quarter" idx="12"/>
          </p:nvPr>
        </p:nvSpPr>
        <p:spPr/>
        <p:txBody>
          <a:bodyPr/>
          <a:lstStyle/>
          <a:p>
            <a:fld id="{62A5C330-7BF6-48DF-B681-7A6660A4A539}" type="slidenum">
              <a:rPr lang="en-US" smtClean="0"/>
              <a:t>‹#›</a:t>
            </a:fld>
            <a:endParaRPr lang="en-US"/>
          </a:p>
        </p:txBody>
      </p:sp>
    </p:spTree>
    <p:extLst>
      <p:ext uri="{BB962C8B-B14F-4D97-AF65-F5344CB8AC3E}">
        <p14:creationId xmlns:p14="http://schemas.microsoft.com/office/powerpoint/2010/main" val="548014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322007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758569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4083539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8698297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6" r:id="rId17"/>
    <p:sldLayoutId id="2147483757" r:id="rId18"/>
    <p:sldLayoutId id="2147483758" r:id="rId19"/>
    <p:sldLayoutId id="2147483760" r:id="rId20"/>
    <p:sldLayoutId id="2147483761" r:id="rId21"/>
    <p:sldLayoutId id="2147483763" r:id="rId22"/>
    <p:sldLayoutId id="2147483764"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channel9.msdn.com/Events/dotnetConf/2018/S318" TargetMode="External"/><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emf"/></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hyperlink" Target="http://www.dotnetfoundation.org/" TargetMode="Externa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hyperlink" Target="https://meetup.com/pro/dotne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hyperlink" Target="https://raw.githubusercontent.com/cncf/velocity/master/charts/top30_20170801_20180801.png" TargetMode="External"/><Relationship Id="rId4" Type="http://schemas.openxmlformats.org/officeDocument/2006/relationships/hyperlink" Target="https://www.cncf.io/blog/2017/06/05/30-highest-velocity-open-source-projec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hyperlink" Target="https://launch.visualstudio.com/" TargetMode="External"/><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migratetothecloud"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aka.ms/netcorewinforms"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75.svg"/></Relationships>
</file>

<file path=ppt/slides/_rels/slide3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dotnet/machinelearning"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dotnet/machinelearning-samples"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hyperlink" Target="http://customers.microsoft.com/en-us/story/a-top-game-studio-of-netease-transforms-development-and-accelerates-time-to-market-with-net-core" TargetMode="External"/><Relationship Id="rId13" Type="http://schemas.openxmlformats.org/officeDocument/2006/relationships/image" Target="../media/image23.png"/><Relationship Id="rId18" Type="http://schemas.openxmlformats.org/officeDocument/2006/relationships/hyperlink" Target="http://www.microsoft.com/net/customers" TargetMode="External"/><Relationship Id="rId3" Type="http://schemas.openxmlformats.org/officeDocument/2006/relationships/hyperlink" Target="http://customers.microsoft.com/en-us/story/raygun" TargetMode="External"/><Relationship Id="rId7" Type="http://schemas.openxmlformats.org/officeDocument/2006/relationships/hyperlink" Target="http://customers.microsoft.com/en-us/story/age-of-ascent-an-ultra-mmo-game-powered-by-azure" TargetMode="External"/><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4.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hyperlink" Target="https://customers.microsoft.com/en-us/story/tencent-telecommunications-dotnetcore" TargetMode="External"/><Relationship Id="rId11" Type="http://schemas.openxmlformats.org/officeDocument/2006/relationships/hyperlink" Target="https://customers.microsoft.com/en-US/story/godaddy-professional-services-net-core" TargetMode="External"/><Relationship Id="rId5" Type="http://schemas.openxmlformats.org/officeDocument/2006/relationships/hyperlink" Target="http://customers.microsoft.com/en-us/story/jetcustomerstory" TargetMode="External"/><Relationship Id="rId15" Type="http://schemas.openxmlformats.org/officeDocument/2006/relationships/image" Target="../media/image25.png"/><Relationship Id="rId10" Type="http://schemas.openxmlformats.org/officeDocument/2006/relationships/image" Target="../media/image21.png"/><Relationship Id="rId4" Type="http://schemas.openxmlformats.org/officeDocument/2006/relationships/hyperlink" Target="https://customers.microsoft.com/en-us/story/quantum-technologies-discrete-manufacturing-azure" TargetMode="External"/><Relationship Id="rId9" Type="http://schemas.openxmlformats.org/officeDocument/2006/relationships/hyperlink" Target="https://customers.microsoft.com/en-us/story/ups" TargetMode="External"/><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hyperlink" Target="http://www.dot.net/" TargetMode="External"/><Relationship Id="rId2" Type="http://schemas.openxmlformats.org/officeDocument/2006/relationships/notesSlide" Target="../notesSlides/notesSlide36.xml"/><Relationship Id="rId16"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hUNKUwYH0Tg"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www.dot.net/customers" TargetMode="External"/><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hyperlink" Target="https://www.techempower.com/benchmarks/#section=data-r16&amp;hw=ph&amp;test=plaintext" TargetMode="Externa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hyperlink" Target="https://www.techempower.com/benchmarks/#section=data-r16&amp;hw=ph&amp;test=fortune&amp;a=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8EDCD-3C35-4EE4-8593-9B67247368B0}"/>
              </a:ext>
            </a:extLst>
          </p:cNvPr>
          <p:cNvSpPr>
            <a:spLocks noGrp="1"/>
          </p:cNvSpPr>
          <p:nvPr>
            <p:ph type="title"/>
          </p:nvPr>
        </p:nvSpPr>
        <p:spPr/>
        <p:txBody>
          <a:bodyPr/>
          <a:lstStyle/>
          <a:p>
            <a:r>
              <a:rPr lang="en-US"/>
              <a:t>Bing.com Runs on .NET Core 2.1</a:t>
            </a:r>
          </a:p>
        </p:txBody>
      </p:sp>
      <p:pic>
        <p:nvPicPr>
          <p:cNvPr id="7" name="Picture 6">
            <a:extLst>
              <a:ext uri="{FF2B5EF4-FFF2-40B4-BE49-F238E27FC236}">
                <a16:creationId xmlns:a16="http://schemas.microsoft.com/office/drawing/2014/main" id="{9692AA8C-94FD-4D60-ABCD-E9FBBB9EB257}"/>
              </a:ext>
            </a:extLst>
          </p:cNvPr>
          <p:cNvPicPr>
            <a:picLocks noChangeAspect="1"/>
          </p:cNvPicPr>
          <p:nvPr/>
        </p:nvPicPr>
        <p:blipFill>
          <a:blip r:embed="rId3"/>
          <a:stretch>
            <a:fillRect/>
          </a:stretch>
        </p:blipFill>
        <p:spPr>
          <a:xfrm>
            <a:off x="2590953" y="1142835"/>
            <a:ext cx="7010093" cy="5526888"/>
          </a:xfrm>
          <a:prstGeom prst="rect">
            <a:avLst/>
          </a:prstGeom>
          <a:ln>
            <a:solidFill>
              <a:schemeClr val="accent1"/>
            </a:solidFill>
          </a:ln>
        </p:spPr>
      </p:pic>
      <p:pic>
        <p:nvPicPr>
          <p:cNvPr id="6" name="Picture 5">
            <a:extLst>
              <a:ext uri="{FF2B5EF4-FFF2-40B4-BE49-F238E27FC236}">
                <a16:creationId xmlns:a16="http://schemas.microsoft.com/office/drawing/2014/main" id="{FD1ACFD6-29E3-4F06-A1C5-7C50798882AB}"/>
              </a:ext>
            </a:extLst>
          </p:cNvPr>
          <p:cNvPicPr>
            <a:picLocks noChangeAspect="1"/>
          </p:cNvPicPr>
          <p:nvPr/>
        </p:nvPicPr>
        <p:blipFill>
          <a:blip r:embed="rId4"/>
          <a:stretch>
            <a:fillRect/>
          </a:stretch>
        </p:blipFill>
        <p:spPr>
          <a:xfrm>
            <a:off x="6700646" y="1034899"/>
            <a:ext cx="5491354" cy="6114746"/>
          </a:xfrm>
          <a:prstGeom prst="rect">
            <a:avLst/>
          </a:prstGeom>
          <a:ln>
            <a:solidFill>
              <a:schemeClr val="accent1"/>
            </a:solidFill>
          </a:ln>
        </p:spPr>
      </p:pic>
      <p:pic>
        <p:nvPicPr>
          <p:cNvPr id="8" name="Picture 7">
            <a:extLst>
              <a:ext uri="{FF2B5EF4-FFF2-40B4-BE49-F238E27FC236}">
                <a16:creationId xmlns:a16="http://schemas.microsoft.com/office/drawing/2014/main" id="{EFA45DAC-857F-43D5-9618-A3D0F1AB405F}"/>
              </a:ext>
            </a:extLst>
          </p:cNvPr>
          <p:cNvPicPr>
            <a:picLocks noChangeAspect="1"/>
          </p:cNvPicPr>
          <p:nvPr/>
        </p:nvPicPr>
        <p:blipFill>
          <a:blip r:embed="rId5"/>
          <a:stretch>
            <a:fillRect/>
          </a:stretch>
        </p:blipFill>
        <p:spPr>
          <a:xfrm>
            <a:off x="0" y="1328827"/>
            <a:ext cx="6745833" cy="5526889"/>
          </a:xfrm>
          <a:prstGeom prst="rect">
            <a:avLst/>
          </a:prstGeom>
          <a:ln>
            <a:solidFill>
              <a:schemeClr val="accent1"/>
            </a:solidFill>
          </a:ln>
        </p:spPr>
      </p:pic>
      <p:pic>
        <p:nvPicPr>
          <p:cNvPr id="9" name="Picture 8">
            <a:extLst>
              <a:ext uri="{FF2B5EF4-FFF2-40B4-BE49-F238E27FC236}">
                <a16:creationId xmlns:a16="http://schemas.microsoft.com/office/drawing/2014/main" id="{278FC2B6-1D25-42F8-800D-35DCB5CF5671}"/>
              </a:ext>
            </a:extLst>
          </p:cNvPr>
          <p:cNvPicPr>
            <a:picLocks noChangeAspect="1"/>
          </p:cNvPicPr>
          <p:nvPr/>
        </p:nvPicPr>
        <p:blipFill>
          <a:blip r:embed="rId6"/>
          <a:stretch>
            <a:fillRect/>
          </a:stretch>
        </p:blipFill>
        <p:spPr>
          <a:xfrm>
            <a:off x="3056449" y="1669098"/>
            <a:ext cx="6315075" cy="5000625"/>
          </a:xfrm>
          <a:prstGeom prst="rect">
            <a:avLst/>
          </a:prstGeom>
        </p:spPr>
      </p:pic>
      <p:pic>
        <p:nvPicPr>
          <p:cNvPr id="10" name="Picture 9">
            <a:extLst>
              <a:ext uri="{FF2B5EF4-FFF2-40B4-BE49-F238E27FC236}">
                <a16:creationId xmlns:a16="http://schemas.microsoft.com/office/drawing/2014/main" id="{8D098F04-0C0B-4FEE-9270-98BB67624594}"/>
              </a:ext>
            </a:extLst>
          </p:cNvPr>
          <p:cNvPicPr>
            <a:picLocks noChangeAspect="1"/>
          </p:cNvPicPr>
          <p:nvPr/>
        </p:nvPicPr>
        <p:blipFill>
          <a:blip r:embed="rId7"/>
          <a:stretch>
            <a:fillRect/>
          </a:stretch>
        </p:blipFill>
        <p:spPr>
          <a:xfrm>
            <a:off x="647699" y="3301414"/>
            <a:ext cx="10896600" cy="3267075"/>
          </a:xfrm>
          <a:prstGeom prst="rect">
            <a:avLst/>
          </a:prstGeom>
          <a:ln>
            <a:solidFill>
              <a:schemeClr val="accent1"/>
            </a:solidFill>
          </a:ln>
        </p:spPr>
      </p:pic>
      <p:pic>
        <p:nvPicPr>
          <p:cNvPr id="3" name="Picture 2">
            <a:hlinkClick r:id="rId8"/>
            <a:extLst>
              <a:ext uri="{FF2B5EF4-FFF2-40B4-BE49-F238E27FC236}">
                <a16:creationId xmlns:a16="http://schemas.microsoft.com/office/drawing/2014/main" id="{DD460FD5-EEAF-4833-A92C-311FC4F5B8EA}"/>
              </a:ext>
            </a:extLst>
          </p:cNvPr>
          <p:cNvPicPr>
            <a:picLocks noChangeAspect="1"/>
          </p:cNvPicPr>
          <p:nvPr/>
        </p:nvPicPr>
        <p:blipFill>
          <a:blip r:embed="rId9"/>
          <a:stretch>
            <a:fillRect/>
          </a:stretch>
        </p:blipFill>
        <p:spPr>
          <a:xfrm>
            <a:off x="2900362" y="304800"/>
            <a:ext cx="6391275" cy="6248400"/>
          </a:xfrm>
          <a:prstGeom prst="rect">
            <a:avLst/>
          </a:prstGeom>
          <a:ln>
            <a:solidFill>
              <a:schemeClr val="accent1"/>
            </a:solidFill>
          </a:ln>
        </p:spPr>
      </p:pic>
    </p:spTree>
    <p:extLst>
      <p:ext uri="{BB962C8B-B14F-4D97-AF65-F5344CB8AC3E}">
        <p14:creationId xmlns:p14="http://schemas.microsoft.com/office/powerpoint/2010/main" val="3719100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200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nodeType="afterEffect">
                                  <p:stCondLst>
                                    <p:cond delay="20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grpSp>
        <p:nvGrpSpPr>
          <p:cNvPr id="17" name="Group 16">
            <a:extLst>
              <a:ext uri="{FF2B5EF4-FFF2-40B4-BE49-F238E27FC236}">
                <a16:creationId xmlns:a16="http://schemas.microsoft.com/office/drawing/2014/main" id="{E37CBB05-A8D2-4DCA-922D-E67623F77B01}"/>
              </a:ext>
            </a:extLst>
          </p:cNvPr>
          <p:cNvGrpSpPr/>
          <p:nvPr/>
        </p:nvGrpSpPr>
        <p:grpSpPr>
          <a:xfrm>
            <a:off x="713548" y="25485"/>
            <a:ext cx="10665321" cy="6856055"/>
            <a:chOff x="713548" y="25485"/>
            <a:chExt cx="10665321" cy="6856055"/>
          </a:xfrm>
        </p:grpSpPr>
        <p:grpSp>
          <p:nvGrpSpPr>
            <p:cNvPr id="15" name="Group 14">
              <a:extLst>
                <a:ext uri="{FF2B5EF4-FFF2-40B4-BE49-F238E27FC236}">
                  <a16:creationId xmlns:a16="http://schemas.microsoft.com/office/drawing/2014/main" id="{9701F1FF-35CA-4CBB-B9A8-492ABF2336B3}"/>
                </a:ext>
              </a:extLst>
            </p:cNvPr>
            <p:cNvGrpSpPr/>
            <p:nvPr/>
          </p:nvGrpSpPr>
          <p:grpSpPr>
            <a:xfrm>
              <a:off x="713548" y="25485"/>
              <a:ext cx="10665321" cy="6856055"/>
              <a:chOff x="713548" y="25485"/>
              <a:chExt cx="10665321" cy="6856055"/>
            </a:xfrm>
          </p:grpSpPr>
          <p:grpSp>
            <p:nvGrpSpPr>
              <p:cNvPr id="13" name="Group 12">
                <a:extLst>
                  <a:ext uri="{FF2B5EF4-FFF2-40B4-BE49-F238E27FC236}">
                    <a16:creationId xmlns:a16="http://schemas.microsoft.com/office/drawing/2014/main" id="{C09D9545-E92F-43BE-8CD2-F51FD5756147}"/>
                  </a:ext>
                </a:extLst>
              </p:cNvPr>
              <p:cNvGrpSpPr/>
              <p:nvPr/>
            </p:nvGrpSpPr>
            <p:grpSpPr>
              <a:xfrm>
                <a:off x="713548" y="25485"/>
                <a:ext cx="10665321" cy="6856055"/>
                <a:chOff x="713548" y="25485"/>
                <a:chExt cx="10665321"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8" y="25485"/>
                  <a:ext cx="10665321" cy="6856055"/>
                  <a:chOff x="655235"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5" y="23291"/>
                    <a:ext cx="10879184" cy="6993533"/>
                    <a:chOff x="655235" y="23291"/>
                    <a:chExt cx="10879184" cy="6993533"/>
                  </a:xfrm>
                </p:grpSpPr>
                <p:grpSp>
                  <p:nvGrpSpPr>
                    <p:cNvPr id="147" name="Group 146"/>
                    <p:cNvGrpSpPr/>
                    <p:nvPr/>
                  </p:nvGrpSpPr>
                  <p:grpSpPr>
                    <a:xfrm>
                      <a:off x="655235" y="23291"/>
                      <a:ext cx="10879184" cy="6993533"/>
                      <a:chOff x="654445"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5" y="22798"/>
                        <a:ext cx="10880728" cy="6994525"/>
                        <a:chOff x="654445" y="22798"/>
                        <a:chExt cx="10880728" cy="6994525"/>
                      </a:xfrm>
                    </p:grpSpPr>
                    <p:pic>
                      <p:nvPicPr>
                        <p:cNvPr id="145" name="Picture 144"/>
                        <p:cNvPicPr>
                          <a:picLocks noChangeAspect="1"/>
                        </p:cNvPicPr>
                        <p:nvPr/>
                      </p:nvPicPr>
                      <p:blipFill rotWithShape="1">
                        <a:blip r:embed="rId5"/>
                        <a:srcRect t="17842" b="17842"/>
                        <a:stretch/>
                      </p:blipFill>
                      <p:spPr>
                        <a:xfrm>
                          <a:off x="654445"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8024677" y="4662143"/>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1106873" y="4746202"/>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679667" y="4313653"/>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sp>
                      <p:nvSpPr>
                        <p:cNvPr id="115" name="Rectangle 114">
                          <a:extLst>
                            <a:ext uri="{FF2B5EF4-FFF2-40B4-BE49-F238E27FC236}">
                              <a16:creationId xmlns:a16="http://schemas.microsoft.com/office/drawing/2014/main" id="{CBCB2B04-E3F2-4AF7-917D-D044B36F7689}"/>
                            </a:ext>
                          </a:extLst>
                        </p:cNvPr>
                        <p:cNvSpPr/>
                        <p:nvPr/>
                      </p:nvSpPr>
                      <p:spPr>
                        <a:xfrm>
                          <a:off x="10054631" y="3155361"/>
                          <a:ext cx="116360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MiniProfiler</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7" name="Rectangle 116">
                          <a:extLst>
                            <a:ext uri="{FF2B5EF4-FFF2-40B4-BE49-F238E27FC236}">
                              <a16:creationId xmlns:a16="http://schemas.microsoft.com/office/drawing/2014/main" id="{8CB6D1E3-DF81-4159-9174-934D71D795B3}"/>
                            </a:ext>
                          </a:extLst>
                        </p:cNvPr>
                        <p:cNvSpPr/>
                        <p:nvPr/>
                      </p:nvSpPr>
                      <p:spPr>
                        <a:xfrm>
                          <a:off x="9853153" y="4290299"/>
                          <a:ext cx="1284950"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protobuf</a:t>
                          </a: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grpSp>
          <p:sp>
            <p:nvSpPr>
              <p:cNvPr id="99" name="Rectangle 98">
                <a:extLst>
                  <a:ext uri="{FF2B5EF4-FFF2-40B4-BE49-F238E27FC236}">
                    <a16:creationId xmlns:a16="http://schemas.microsoft.com/office/drawing/2014/main" id="{A4BAA762-037B-4BD0-B145-9767C72EFEC4}"/>
                  </a:ext>
                </a:extLst>
              </p:cNvPr>
              <p:cNvSpPr/>
              <p:nvPr/>
            </p:nvSpPr>
            <p:spPr>
              <a:xfrm>
                <a:off x="2680276" y="2963485"/>
                <a:ext cx="818237"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ML.NET</a:t>
                </a:r>
              </a:p>
            </p:txBody>
          </p:sp>
        </p:grpSp>
        <p:sp>
          <p:nvSpPr>
            <p:cNvPr id="101" name="Rectangle 100">
              <a:extLst>
                <a:ext uri="{FF2B5EF4-FFF2-40B4-BE49-F238E27FC236}">
                  <a16:creationId xmlns:a16="http://schemas.microsoft.com/office/drawing/2014/main" id="{EAA2207F-2951-4811-B325-A03BEE5CDAFC}"/>
                </a:ext>
              </a:extLst>
            </p:cNvPr>
            <p:cNvSpPr/>
            <p:nvPr/>
          </p:nvSpPr>
          <p:spPr>
            <a:xfrm>
              <a:off x="2795241" y="3615456"/>
              <a:ext cx="924420"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Infer.NET</a:t>
              </a:r>
            </a:p>
          </p:txBody>
        </p:sp>
        <p:sp>
          <p:nvSpPr>
            <p:cNvPr id="116" name="Rectangle 115">
              <a:extLst>
                <a:ext uri="{FF2B5EF4-FFF2-40B4-BE49-F238E27FC236}">
                  <a16:creationId xmlns:a16="http://schemas.microsoft.com/office/drawing/2014/main" id="{DFD0C953-48B6-4709-B580-C94D85A99091}"/>
                </a:ext>
              </a:extLst>
            </p:cNvPr>
            <p:cNvSpPr/>
            <p:nvPr/>
          </p:nvSpPr>
          <p:spPr>
            <a:xfrm>
              <a:off x="1699064" y="4250382"/>
              <a:ext cx="1883849"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StackExchange.Redis</a:t>
              </a:r>
              <a:endParaRPr kumimoji="0" lang="en-US" sz="1469"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sp>
        <p:nvSpPr>
          <p:cNvPr id="114" name="Rectangle 113">
            <a:extLst>
              <a:ext uri="{FF2B5EF4-FFF2-40B4-BE49-F238E27FC236}">
                <a16:creationId xmlns:a16="http://schemas.microsoft.com/office/drawing/2014/main" id="{9B448F55-F5DA-451A-BFC9-F215D50C1DAC}"/>
              </a:ext>
            </a:extLst>
          </p:cNvPr>
          <p:cNvSpPr/>
          <p:nvPr/>
        </p:nvSpPr>
        <p:spPr>
          <a:xfrm>
            <a:off x="980868" y="1852935"/>
            <a:ext cx="1010598"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JSON.NET</a:t>
            </a:r>
          </a:p>
        </p:txBody>
      </p:sp>
    </p:spTree>
    <p:extLst>
      <p:ext uri="{BB962C8B-B14F-4D97-AF65-F5344CB8AC3E}">
        <p14:creationId xmlns:p14="http://schemas.microsoft.com/office/powerpoint/2010/main" val="1584530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75969D-50EF-4038-9004-AD8D58A4BC38}"/>
              </a:ext>
            </a:extLst>
          </p:cNvPr>
          <p:cNvPicPr>
            <a:picLocks noChangeAspect="1"/>
          </p:cNvPicPr>
          <p:nvPr/>
        </p:nvPicPr>
        <p:blipFill>
          <a:blip r:embed="rId3"/>
          <a:stretch>
            <a:fillRect/>
          </a:stretch>
        </p:blipFill>
        <p:spPr>
          <a:xfrm>
            <a:off x="1983179" y="4723962"/>
            <a:ext cx="8423007" cy="3462031"/>
          </a:xfrm>
          <a:prstGeom prst="rect">
            <a:avLst/>
          </a:prstGeom>
        </p:spPr>
      </p:pic>
      <p:pic>
        <p:nvPicPr>
          <p:cNvPr id="5" name="Picture 4">
            <a:extLst>
              <a:ext uri="{FF2B5EF4-FFF2-40B4-BE49-F238E27FC236}">
                <a16:creationId xmlns:a16="http://schemas.microsoft.com/office/drawing/2014/main" id="{A0D1BA40-D210-4012-8F9C-4879DF8EFCC7}"/>
              </a:ext>
            </a:extLst>
          </p:cNvPr>
          <p:cNvPicPr>
            <a:picLocks noChangeAspect="1"/>
          </p:cNvPicPr>
          <p:nvPr/>
        </p:nvPicPr>
        <p:blipFill>
          <a:blip r:embed="rId4"/>
          <a:stretch>
            <a:fillRect/>
          </a:stretch>
        </p:blipFill>
        <p:spPr>
          <a:xfrm>
            <a:off x="1321285" y="0"/>
            <a:ext cx="9935688" cy="4723962"/>
          </a:xfrm>
          <a:prstGeom prst="rect">
            <a:avLst/>
          </a:prstGeom>
        </p:spPr>
      </p:pic>
      <p:sp>
        <p:nvSpPr>
          <p:cNvPr id="2" name="Rectangle 1">
            <a:extLst>
              <a:ext uri="{FF2B5EF4-FFF2-40B4-BE49-F238E27FC236}">
                <a16:creationId xmlns:a16="http://schemas.microsoft.com/office/drawing/2014/main" id="{31129ECD-E38F-4728-9C52-73A80AC268F0}"/>
              </a:ext>
            </a:extLst>
          </p:cNvPr>
          <p:cNvSpPr/>
          <p:nvPr/>
        </p:nvSpPr>
        <p:spPr>
          <a:xfrm>
            <a:off x="4478869" y="1669484"/>
            <a:ext cx="3929153" cy="461665"/>
          </a:xfrm>
          <a:prstGeom prst="rect">
            <a:avLst/>
          </a:prstGeom>
        </p:spPr>
        <p:txBody>
          <a:bodyPr wrap="none">
            <a:spAutoFit/>
          </a:bodyPr>
          <a:lstStyle/>
          <a:p>
            <a:r>
              <a:rPr lang="en-US" sz="2400" dirty="0">
                <a:solidFill>
                  <a:schemeClr val="bg1"/>
                </a:solidFill>
                <a:hlinkClick r:id="rId5">
                  <a:extLst>
                    <a:ext uri="{A12FA001-AC4F-418D-AE19-62706E023703}">
                      <ahyp:hlinkClr xmlns:ahyp="http://schemas.microsoft.com/office/drawing/2018/hyperlinkcolor" val="tx"/>
                    </a:ext>
                  </a:extLst>
                </a:hlinkClick>
              </a:rPr>
              <a:t>www.dotnetfoundation.org</a:t>
            </a:r>
            <a:r>
              <a:rPr lang="en-US" sz="2400" dirty="0">
                <a:solidFill>
                  <a:schemeClr val="bg1"/>
                </a:solidFill>
              </a:rPr>
              <a:t> </a:t>
            </a:r>
          </a:p>
        </p:txBody>
      </p:sp>
    </p:spTree>
    <p:extLst>
      <p:ext uri="{BB962C8B-B14F-4D97-AF65-F5344CB8AC3E}">
        <p14:creationId xmlns:p14="http://schemas.microsoft.com/office/powerpoint/2010/main" val="26078656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33C7167-B7ED-45CE-AF96-40809D1A34D1}"/>
              </a:ext>
            </a:extLst>
          </p:cNvPr>
          <p:cNvGrpSpPr/>
          <p:nvPr/>
        </p:nvGrpSpPr>
        <p:grpSpPr>
          <a:xfrm>
            <a:off x="1393371" y="53378"/>
            <a:ext cx="9405256" cy="7107276"/>
            <a:chOff x="1393371" y="53378"/>
            <a:chExt cx="9405256" cy="7107276"/>
          </a:xfrm>
        </p:grpSpPr>
        <p:pic>
          <p:nvPicPr>
            <p:cNvPr id="2" name="Picture 1">
              <a:extLst>
                <a:ext uri="{FF2B5EF4-FFF2-40B4-BE49-F238E27FC236}">
                  <a16:creationId xmlns:a16="http://schemas.microsoft.com/office/drawing/2014/main" id="{C144D55D-9D4A-4CD4-9C79-8C1C5A894FD3}"/>
                </a:ext>
              </a:extLst>
            </p:cNvPr>
            <p:cNvPicPr>
              <a:picLocks noChangeAspect="1"/>
            </p:cNvPicPr>
            <p:nvPr/>
          </p:nvPicPr>
          <p:blipFill>
            <a:blip r:embed="rId3"/>
            <a:stretch>
              <a:fillRect/>
            </a:stretch>
          </p:blipFill>
          <p:spPr>
            <a:xfrm>
              <a:off x="1393371" y="53378"/>
              <a:ext cx="9405256" cy="6858000"/>
            </a:xfrm>
            <a:prstGeom prst="rect">
              <a:avLst/>
            </a:prstGeom>
          </p:spPr>
        </p:pic>
        <p:sp>
          <p:nvSpPr>
            <p:cNvPr id="4" name="Rectangle 3">
              <a:extLst>
                <a:ext uri="{FF2B5EF4-FFF2-40B4-BE49-F238E27FC236}">
                  <a16:creationId xmlns:a16="http://schemas.microsoft.com/office/drawing/2014/main" id="{74CC293A-2647-413D-82D6-291FE30489D8}"/>
                </a:ext>
              </a:extLst>
            </p:cNvPr>
            <p:cNvSpPr/>
            <p:nvPr/>
          </p:nvSpPr>
          <p:spPr bwMode="auto">
            <a:xfrm>
              <a:off x="1393371" y="3429000"/>
              <a:ext cx="9405256" cy="373165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TextBox 6">
            <a:extLst>
              <a:ext uri="{FF2B5EF4-FFF2-40B4-BE49-F238E27FC236}">
                <a16:creationId xmlns:a16="http://schemas.microsoft.com/office/drawing/2014/main" id="{D15A6A6C-352F-4E21-A8ED-73661A03918F}"/>
              </a:ext>
            </a:extLst>
          </p:cNvPr>
          <p:cNvSpPr txBox="1"/>
          <p:nvPr/>
        </p:nvSpPr>
        <p:spPr>
          <a:xfrm>
            <a:off x="0" y="5965194"/>
            <a:ext cx="1219200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Join us: </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hlinkClick r:id="rId4"/>
              </a:rPr>
              <a:t>meetup.com/pro/dotnet</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p>
        </p:txBody>
      </p:sp>
      <p:sp>
        <p:nvSpPr>
          <p:cNvPr id="6" name="Rectangle 5">
            <a:extLst>
              <a:ext uri="{FF2B5EF4-FFF2-40B4-BE49-F238E27FC236}">
                <a16:creationId xmlns:a16="http://schemas.microsoft.com/office/drawing/2014/main" id="{EE43444A-ABD0-474E-A985-3B7285C95E66}"/>
              </a:ext>
            </a:extLst>
          </p:cNvPr>
          <p:cNvSpPr/>
          <p:nvPr/>
        </p:nvSpPr>
        <p:spPr bwMode="auto">
          <a:xfrm>
            <a:off x="1393374" y="3601996"/>
            <a:ext cx="2743203" cy="2062427"/>
          </a:xfrm>
          <a:prstGeom prst="rect">
            <a:avLst/>
          </a:prstGeom>
          <a:solidFill>
            <a:srgbClr val="F8F8F8"/>
          </a:solid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chemeClr val="accent2">
                    <a:lumMod val="60000"/>
                    <a:lumOff val="40000"/>
                  </a:schemeClr>
                </a:solidFill>
                <a:effectLst/>
                <a:uLnTx/>
                <a:uFillTx/>
                <a:latin typeface="Segoe UI"/>
                <a:ea typeface="+mn-ea"/>
                <a:cs typeface="+mn-cs"/>
              </a:rPr>
              <a:t>Groups</a:t>
            </a:r>
            <a:endParaRPr kumimoji="0" lang="en-US" sz="2400" i="0" u="none" strike="noStrike" kern="1200" cap="none" spc="0" normalizeH="0" baseline="0" noProof="0" dirty="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r>
              <a:rPr kumimoji="0" lang="en-US" sz="4400" i="0" u="none" strike="noStrike" kern="1200" cap="none" spc="0" normalizeH="0" baseline="0" noProof="0" dirty="0">
                <a:ln>
                  <a:noFill/>
                </a:ln>
                <a:solidFill>
                  <a:srgbClr val="505050"/>
                </a:solidFill>
                <a:effectLst/>
                <a:uLnTx/>
                <a:uFillTx/>
                <a:latin typeface="Segoe UI"/>
                <a:ea typeface="+mn-ea"/>
                <a:cs typeface="+mn-cs"/>
              </a:rPr>
              <a:t>225</a:t>
            </a:r>
            <a:endParaRPr kumimoji="0" lang="en-US" sz="240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48B3849-525F-4E24-BFFC-D8E12AB320C8}"/>
              </a:ext>
            </a:extLst>
          </p:cNvPr>
          <p:cNvSpPr/>
          <p:nvPr/>
        </p:nvSpPr>
        <p:spPr bwMode="auto">
          <a:xfrm>
            <a:off x="4724399" y="3593222"/>
            <a:ext cx="2743203" cy="2062427"/>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chemeClr val="accent2">
                    <a:lumMod val="60000"/>
                    <a:lumOff val="40000"/>
                  </a:schemeClr>
                </a:solidFill>
                <a:effectLst/>
                <a:uLnTx/>
                <a:uFillTx/>
                <a:latin typeface="Segoe UI"/>
                <a:ea typeface="+mn-ea"/>
                <a:cs typeface="+mn-cs"/>
              </a:rPr>
              <a:t>Members</a:t>
            </a:r>
            <a:endParaRPr kumimoji="0" lang="en-US" sz="2400" i="0" u="none" strike="noStrike" kern="1200" cap="none" spc="0" normalizeH="0" baseline="0" noProof="0" dirty="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505050"/>
              </a:solidFill>
              <a:effectLst/>
              <a:uLnTx/>
              <a:uFillTx/>
              <a:latin typeface="Segoe UI"/>
              <a:ea typeface="+mn-ea"/>
              <a:cs typeface="+mn-cs"/>
            </a:endParaRPr>
          </a:p>
          <a:p>
            <a:pPr algn="ctr">
              <a:defRPr/>
            </a:pPr>
            <a:r>
              <a:rPr lang="en-US" sz="4400" dirty="0">
                <a:solidFill>
                  <a:srgbClr val="505050"/>
                </a:solidFill>
              </a:rPr>
              <a:t>164,767</a:t>
            </a:r>
            <a:endParaRPr lang="en-US" sz="2400" dirty="0">
              <a:solidFill>
                <a:srgbClr val="50505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endParaRPr kumimoji="0" lang="en-US" sz="24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B4E3DE3D-0A29-4AC2-9FE7-ECA3A48CFFBA}"/>
              </a:ext>
            </a:extLst>
          </p:cNvPr>
          <p:cNvSpPr/>
          <p:nvPr/>
        </p:nvSpPr>
        <p:spPr bwMode="auto">
          <a:xfrm>
            <a:off x="8055424" y="3593222"/>
            <a:ext cx="2743203" cy="2062427"/>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chemeClr val="accent2">
                    <a:lumMod val="60000"/>
                    <a:lumOff val="40000"/>
                  </a:schemeClr>
                </a:solidFill>
                <a:effectLst/>
                <a:uLnTx/>
                <a:uFillTx/>
                <a:latin typeface="Segoe UI"/>
                <a:ea typeface="+mn-ea"/>
                <a:cs typeface="+mn-cs"/>
              </a:rPr>
              <a:t>Countries</a:t>
            </a:r>
            <a:endParaRPr kumimoji="0" lang="en-US" sz="2400" i="0" u="none" strike="noStrike" kern="1200" cap="none" spc="0" normalizeH="0" baseline="0" noProof="0" dirty="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r>
              <a:rPr lang="en-US" sz="4400" dirty="0">
                <a:solidFill>
                  <a:srgbClr val="505050"/>
                </a:solidFill>
                <a:latin typeface="Segoe UI"/>
              </a:rPr>
              <a:t>52</a:t>
            </a:r>
            <a:endParaRPr kumimoji="0" lang="en-US" sz="240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015631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A819B7B-C5DE-4DE1-949E-2294B8E86924}"/>
              </a:ext>
            </a:extLst>
          </p:cNvPr>
          <p:cNvPicPr>
            <a:picLocks noChangeAspect="1"/>
          </p:cNvPicPr>
          <p:nvPr/>
        </p:nvPicPr>
        <p:blipFill rotWithShape="1">
          <a:blip r:embed="rId3">
            <a:alphaModFix/>
            <a:extLst/>
          </a:blip>
          <a:srcRect l="29659" r="48398" b="18739"/>
          <a:stretch/>
        </p:blipFill>
        <p:spPr>
          <a:xfrm>
            <a:off x="5316583" y="0"/>
            <a:ext cx="6878084" cy="6858000"/>
          </a:xfrm>
          <a:prstGeom prst="rect">
            <a:avLst/>
          </a:prstGeom>
        </p:spPr>
      </p:pic>
      <p:sp>
        <p:nvSpPr>
          <p:cNvPr id="40" name="TextBox 39">
            <a:extLst>
              <a:ext uri="{FF2B5EF4-FFF2-40B4-BE49-F238E27FC236}">
                <a16:creationId xmlns:a16="http://schemas.microsoft.com/office/drawing/2014/main" id="{DCFCCB5D-670B-9246-B4FD-B3E0A4750D7B}"/>
              </a:ext>
            </a:extLst>
          </p:cNvPr>
          <p:cNvSpPr txBox="1"/>
          <p:nvPr/>
        </p:nvSpPr>
        <p:spPr>
          <a:xfrm>
            <a:off x="564382" y="2930402"/>
            <a:ext cx="3673891" cy="997196"/>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3600" b="0" i="0" u="none" strike="noStrike" kern="1200" cap="none" spc="-50" normalizeH="0" baseline="0" noProof="0">
                <a:ln>
                  <a:noFill/>
                </a:ln>
                <a:effectLst/>
                <a:uLnTx/>
                <a:uFillTx/>
                <a:latin typeface="Segoe UI Semibold"/>
                <a:ea typeface="+mn-ea"/>
                <a:cs typeface="+mn-cs"/>
              </a:rPr>
              <a:t>.NET open source </a:t>
            </a:r>
            <a:br>
              <a:rPr kumimoji="0" lang="en-US" sz="3600" b="0" i="0" u="none" strike="noStrike" kern="1200" cap="none" spc="-50" normalizeH="0" baseline="0" noProof="0">
                <a:ln>
                  <a:noFill/>
                </a:ln>
                <a:effectLst/>
                <a:uLnTx/>
                <a:uFillTx/>
                <a:latin typeface="Segoe UI Semibold"/>
                <a:ea typeface="+mn-ea"/>
                <a:cs typeface="+mn-cs"/>
              </a:rPr>
            </a:br>
            <a:r>
              <a:rPr kumimoji="0" lang="en-US" sz="3600" b="0" i="0" u="none" strike="noStrike" kern="1200" cap="none" spc="-50" normalizeH="0" baseline="0" noProof="0">
                <a:ln>
                  <a:noFill/>
                </a:ln>
                <a:effectLst/>
                <a:uLnTx/>
                <a:uFillTx/>
                <a:latin typeface="Segoe UI Semibold"/>
                <a:ea typeface="+mn-ea"/>
                <a:cs typeface="+mn-cs"/>
              </a:rPr>
              <a:t>momentum</a:t>
            </a:r>
          </a:p>
        </p:txBody>
      </p:sp>
      <p:sp>
        <p:nvSpPr>
          <p:cNvPr id="12" name="Rectangle 11">
            <a:extLst>
              <a:ext uri="{FF2B5EF4-FFF2-40B4-BE49-F238E27FC236}">
                <a16:creationId xmlns:a16="http://schemas.microsoft.com/office/drawing/2014/main" id="{8916B301-6D52-0D4F-98AB-55B4D158A297}"/>
              </a:ext>
            </a:extLst>
          </p:cNvPr>
          <p:cNvSpPr/>
          <p:nvPr/>
        </p:nvSpPr>
        <p:spPr bwMode="auto">
          <a:xfrm>
            <a:off x="6203310" y="3984407"/>
            <a:ext cx="5124715" cy="606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Segoe UI" pitchFamily="34" charset="0"/>
                <a:cs typeface="Segoe UI" pitchFamily="34" charset="0"/>
              </a:rPr>
              <a:t>61,000+</a:t>
            </a:r>
            <a:br>
              <a:rPr kumimoji="0" lang="en-US" sz="4000" b="0" i="0" u="none" strike="noStrike" kern="1200" cap="none" spc="0" normalizeH="0" baseline="0" noProof="0">
                <a:ln w="3175">
                  <a:noFill/>
                </a:ln>
                <a:gradFill>
                  <a:gsLst>
                    <a:gs pos="0">
                      <a:srgbClr val="FFFFFF"/>
                    </a:gs>
                    <a:gs pos="100000">
                      <a:srgbClr val="FFFFFF"/>
                    </a:gs>
                  </a:gsLst>
                  <a:lin ang="5400000" scaled="0"/>
                </a:gradFill>
                <a:effectLst/>
                <a:uLnTx/>
                <a:uFillTx/>
                <a:latin typeface="Segoe UI Semibold"/>
                <a:ea typeface="+mn-ea"/>
                <a:cs typeface="Segoe UI" pitchFamily="34" charset="0"/>
              </a:rPr>
            </a:br>
            <a:r>
              <a:rPr lang="en-US" sz="2000">
                <a:gradFill>
                  <a:gsLst>
                    <a:gs pos="0">
                      <a:srgbClr val="FFFFFF"/>
                    </a:gs>
                    <a:gs pos="100000">
                      <a:srgbClr val="FFFFFF"/>
                    </a:gs>
                  </a:gsLst>
                  <a:lin ang="5400000" scaled="0"/>
                </a:gradFill>
                <a:effectLst>
                  <a:outerShdw blurRad="342900" dir="2700000" algn="tl" rotWithShape="0">
                    <a:prstClr val="black"/>
                  </a:outerShdw>
                </a:effectLst>
                <a:latin typeface="Segoe UI Semibold"/>
                <a:cs typeface="Segoe UI" pitchFamily="34" charset="0"/>
              </a:rPr>
              <a:t>a</a:t>
            </a:r>
            <a:r>
              <a:rPr kumimoji="0" lang="en-US" sz="2000" b="0" i="0" u="none" strike="noStrike" kern="1200" cap="none" spc="0" normalizeH="0" baseline="0" noProof="0" err="1">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mn-ea"/>
                <a:cs typeface="Segoe UI" pitchFamily="34" charset="0"/>
              </a:rPr>
              <a:t>ccepted</a:t>
            </a:r>
            <a:r>
              <a:rPr kumimoji="0" lang="en-US" sz="2000" b="0" i="0" u="none" strike="noStrike" kern="1200" cap="none" spc="0" normalizeH="0" baseline="0" noProof="0">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mn-ea"/>
                <a:cs typeface="Segoe UI" pitchFamily="34" charset="0"/>
              </a:rPr>
              <a:t> PRs from community</a:t>
            </a:r>
          </a:p>
        </p:txBody>
      </p:sp>
      <p:sp>
        <p:nvSpPr>
          <p:cNvPr id="13" name="Rectangle 12">
            <a:extLst>
              <a:ext uri="{FF2B5EF4-FFF2-40B4-BE49-F238E27FC236}">
                <a16:creationId xmlns:a16="http://schemas.microsoft.com/office/drawing/2014/main" id="{EA3CF690-DA7D-4742-B21E-52736CB4803A}"/>
              </a:ext>
            </a:extLst>
          </p:cNvPr>
          <p:cNvSpPr/>
          <p:nvPr/>
        </p:nvSpPr>
        <p:spPr bwMode="auto">
          <a:xfrm>
            <a:off x="6660510" y="2266690"/>
            <a:ext cx="4210315" cy="606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87%</a:t>
            </a:r>
            <a:b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contributors outside Microsoft</a:t>
            </a:r>
          </a:p>
        </p:txBody>
      </p:sp>
      <p:pic>
        <p:nvPicPr>
          <p:cNvPr id="3" name="Picture 2">
            <a:extLst>
              <a:ext uri="{FF2B5EF4-FFF2-40B4-BE49-F238E27FC236}">
                <a16:creationId xmlns:a16="http://schemas.microsoft.com/office/drawing/2014/main" id="{49C345B0-3275-471D-8067-55D82FE05551}"/>
              </a:ext>
            </a:extLst>
          </p:cNvPr>
          <p:cNvPicPr>
            <a:picLocks noChangeAspect="1"/>
          </p:cNvPicPr>
          <p:nvPr/>
        </p:nvPicPr>
        <p:blipFill>
          <a:blip r:embed="rId4"/>
          <a:stretch>
            <a:fillRect/>
          </a:stretch>
        </p:blipFill>
        <p:spPr>
          <a:xfrm>
            <a:off x="4347470" y="2432020"/>
            <a:ext cx="1974671" cy="1855839"/>
          </a:xfrm>
          <a:prstGeom prst="rect">
            <a:avLst/>
          </a:prstGeom>
        </p:spPr>
      </p:pic>
    </p:spTree>
    <p:extLst>
      <p:ext uri="{BB962C8B-B14F-4D97-AF65-F5344CB8AC3E}">
        <p14:creationId xmlns:p14="http://schemas.microsoft.com/office/powerpoint/2010/main" val="142189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4.79167E-6 0 L 4.79167E-6 0.03843 " pathEditMode="relative" rAng="0" ptsTypes="AA">
                                      <p:cBhvr>
                                        <p:cTn id="9" dur="500" spd="-100000" fill="hold"/>
                                        <p:tgtEl>
                                          <p:spTgt spid="40"/>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737B9-E457-466D-9175-AF26C2771C79}"/>
              </a:ext>
            </a:extLst>
          </p:cNvPr>
          <p:cNvGrpSpPr/>
          <p:nvPr/>
        </p:nvGrpSpPr>
        <p:grpSpPr>
          <a:xfrm>
            <a:off x="0" y="699143"/>
            <a:ext cx="12192000" cy="5793734"/>
            <a:chOff x="0" y="788538"/>
            <a:chExt cx="12192000" cy="5463723"/>
          </a:xfrm>
        </p:grpSpPr>
        <p:pic>
          <p:nvPicPr>
            <p:cNvPr id="9" name="Picture 8" descr="A close up of a map&#10;&#10;Description generated with high confidence">
              <a:extLst>
                <a:ext uri="{FF2B5EF4-FFF2-40B4-BE49-F238E27FC236}">
                  <a16:creationId xmlns:a16="http://schemas.microsoft.com/office/drawing/2014/main" id="{42F76381-65E2-4E56-B2F4-1DD8A1A47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0437"/>
              <a:ext cx="12192000" cy="5431824"/>
            </a:xfrm>
            <a:prstGeom prst="rect">
              <a:avLst/>
            </a:prstGeom>
          </p:spPr>
        </p:pic>
        <p:sp>
          <p:nvSpPr>
            <p:cNvPr id="11" name="Rectangle 10">
              <a:extLst>
                <a:ext uri="{FF2B5EF4-FFF2-40B4-BE49-F238E27FC236}">
                  <a16:creationId xmlns:a16="http://schemas.microsoft.com/office/drawing/2014/main" id="{9223A667-58A1-42CD-9C5C-177E516F13DA}"/>
                </a:ext>
              </a:extLst>
            </p:cNvPr>
            <p:cNvSpPr/>
            <p:nvPr/>
          </p:nvSpPr>
          <p:spPr bwMode="auto">
            <a:xfrm>
              <a:off x="0" y="788538"/>
              <a:ext cx="2679405" cy="1771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idx="4294967295"/>
          </p:nvPr>
        </p:nvSpPr>
        <p:spPr>
          <a:xfrm>
            <a:off x="442277" y="125094"/>
            <a:ext cx="11307446" cy="85827"/>
          </a:xfrm>
        </p:spPr>
        <p:txBody>
          <a:bodyPr>
            <a:normAutofit fontScale="90000"/>
          </a:bodyPr>
          <a:lstStyle/>
          <a:p>
            <a:r>
              <a:rPr lang="en-US" dirty="0">
                <a:latin typeface="Segoe UI Semibold" panose="020B0702040204020203" pitchFamily="34" charset="0"/>
                <a:cs typeface="Segoe UI Semibold" panose="020B0702040204020203" pitchFamily="34" charset="0"/>
              </a:rPr>
              <a:t>Top 30 Highest Velocity OSS Projects on GitHub</a:t>
            </a:r>
          </a:p>
        </p:txBody>
      </p:sp>
      <p:sp>
        <p:nvSpPr>
          <p:cNvPr id="5" name="Rectangle 4"/>
          <p:cNvSpPr/>
          <p:nvPr/>
        </p:nvSpPr>
        <p:spPr>
          <a:xfrm>
            <a:off x="158002" y="6396416"/>
            <a:ext cx="669999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hlinkClick r:id="rId4"/>
              </a:rPr>
              <a:t>https://www.cncf.io/blog/2017/06/05/30-highest-velocity-open-source-projects/</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a:p>
            <a:pPr lvl="0">
              <a:defRPr/>
            </a:pPr>
            <a:r>
              <a:rPr lang="en-US" sz="1200">
                <a:solidFill>
                  <a:srgbClr val="505050"/>
                </a:solidFill>
                <a:latin typeface="Segoe UI Semilight"/>
                <a:hlinkClick r:id="rId5"/>
              </a:rPr>
              <a:t>https://raw.githubusercontent.com/cncf/velocity/master/charts/top30_20170801_20180801.png</a:t>
            </a:r>
            <a:r>
              <a:rPr lang="en-US" sz="1200">
                <a:solidFill>
                  <a:srgbClr val="505050"/>
                </a:solidFill>
                <a:latin typeface="Segoe UI Semilight"/>
              </a:rPr>
              <a:t>  </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026" name="Picture 2" descr="Cloud Native Computing Found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316" y="5692674"/>
            <a:ext cx="2581275" cy="714375"/>
          </a:xfrm>
          <a:prstGeom prst="rect">
            <a:avLst/>
          </a:prstGeom>
          <a:solidFill>
            <a:schemeClr val="bg1"/>
          </a:solidFill>
          <a:extLst/>
        </p:spPr>
      </p:pic>
      <p:sp>
        <p:nvSpPr>
          <p:cNvPr id="6" name="Arrow: Right 5"/>
          <p:cNvSpPr/>
          <p:nvPr/>
        </p:nvSpPr>
        <p:spPr>
          <a:xfrm rot="10800000">
            <a:off x="7486284" y="2418121"/>
            <a:ext cx="1382293" cy="338248"/>
          </a:xfrm>
          <a:prstGeom prst="rightArrow">
            <a:avLst/>
          </a:prstGeom>
          <a:solidFill>
            <a:srgbClr val="00B0F0"/>
          </a:solid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0065A7"/>
                </a:solidFill>
                <a:prstDash val="solid"/>
              </a:ln>
              <a:solidFill>
                <a:srgbClr val="0065A7">
                  <a:lumMod val="40000"/>
                  <a:lumOff val="60000"/>
                </a:srgbClr>
              </a:solidFill>
              <a:effectLst/>
              <a:uLnTx/>
              <a:uFillTx/>
              <a:latin typeface="Segoe UI Semilight"/>
              <a:ea typeface="+mn-ea"/>
              <a:cs typeface="+mn-cs"/>
            </a:endParaRPr>
          </a:p>
        </p:txBody>
      </p:sp>
    </p:spTree>
    <p:extLst>
      <p:ext uri="{BB962C8B-B14F-4D97-AF65-F5344CB8AC3E}">
        <p14:creationId xmlns:p14="http://schemas.microsoft.com/office/powerpoint/2010/main" val="275887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Oval 21">
            <a:extLst>
              <a:ext uri="{FF2B5EF4-FFF2-40B4-BE49-F238E27FC236}">
                <a16:creationId xmlns:a16="http://schemas.microsoft.com/office/drawing/2014/main" id="{18ECB737-1804-4C39-BFE9-20889E110C03}"/>
              </a:ext>
            </a:extLst>
          </p:cNvPr>
          <p:cNvSpPr/>
          <p:nvPr/>
        </p:nvSpPr>
        <p:spPr>
          <a:xfrm>
            <a:off x="1359862" y="1949988"/>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23" name="Oval 22">
            <a:extLst>
              <a:ext uri="{FF2B5EF4-FFF2-40B4-BE49-F238E27FC236}">
                <a16:creationId xmlns:a16="http://schemas.microsoft.com/office/drawing/2014/main" id="{2DD62171-F79B-47AE-9822-7252CDC88172}"/>
              </a:ext>
            </a:extLst>
          </p:cNvPr>
          <p:cNvSpPr/>
          <p:nvPr/>
        </p:nvSpPr>
        <p:spPr>
          <a:xfrm>
            <a:off x="2944793"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3"/>
          <a:stretch>
            <a:fillRect/>
          </a:stretch>
        </p:blipFill>
        <p:spPr>
          <a:xfrm>
            <a:off x="4741272" y="1788733"/>
            <a:ext cx="832395" cy="794689"/>
          </a:xfrm>
          <a:prstGeom prst="rect">
            <a:avLst/>
          </a:prstGeom>
        </p:spPr>
      </p:pic>
      <p:sp>
        <p:nvSpPr>
          <p:cNvPr id="24" name="Oval 23">
            <a:extLst>
              <a:ext uri="{FF2B5EF4-FFF2-40B4-BE49-F238E27FC236}">
                <a16:creationId xmlns:a16="http://schemas.microsoft.com/office/drawing/2014/main" id="{7B7D7169-DADC-4577-8093-97C61A3395B9}"/>
              </a:ext>
            </a:extLst>
          </p:cNvPr>
          <p:cNvSpPr/>
          <p:nvPr/>
        </p:nvSpPr>
        <p:spPr>
          <a:xfrm>
            <a:off x="5968387"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25" name="Oval 24">
            <a:extLst>
              <a:ext uri="{FF2B5EF4-FFF2-40B4-BE49-F238E27FC236}">
                <a16:creationId xmlns:a16="http://schemas.microsoft.com/office/drawing/2014/main" id="{6382F7EC-7B52-40C6-8015-77A5FD3675C5}"/>
              </a:ext>
            </a:extLst>
          </p:cNvPr>
          <p:cNvSpPr/>
          <p:nvPr/>
        </p:nvSpPr>
        <p:spPr>
          <a:xfrm>
            <a:off x="8640033"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grpSp>
        <p:nvGrpSpPr>
          <p:cNvPr id="4" name="Group 3">
            <a:extLst>
              <a:ext uri="{FF2B5EF4-FFF2-40B4-BE49-F238E27FC236}">
                <a16:creationId xmlns:a16="http://schemas.microsoft.com/office/drawing/2014/main" id="{B4FBE9EE-B643-4E63-AEA7-53851E6E6B26}"/>
              </a:ext>
            </a:extLst>
          </p:cNvPr>
          <p:cNvGrpSpPr/>
          <p:nvPr/>
        </p:nvGrpSpPr>
        <p:grpSpPr>
          <a:xfrm>
            <a:off x="10605263" y="1757102"/>
            <a:ext cx="868793" cy="794689"/>
            <a:chOff x="8570902" y="4107252"/>
            <a:chExt cx="868793" cy="794689"/>
          </a:xfrm>
        </p:grpSpPr>
        <p:sp>
          <p:nvSpPr>
            <p:cNvPr id="12" name="Oval 11">
              <a:extLst>
                <a:ext uri="{FF2B5EF4-FFF2-40B4-BE49-F238E27FC236}">
                  <a16:creationId xmlns:a16="http://schemas.microsoft.com/office/drawing/2014/main" id="{3D12C5B5-825E-4D77-B35A-76E9A4C8C08E}"/>
                </a:ext>
              </a:extLst>
            </p:cNvPr>
            <p:cNvSpPr/>
            <p:nvPr/>
          </p:nvSpPr>
          <p:spPr>
            <a:xfrm>
              <a:off x="8615365" y="4107252"/>
              <a:ext cx="779869" cy="794689"/>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E89949B5-AB8E-491C-81B7-D922A1FCCAFE}"/>
                </a:ext>
              </a:extLst>
            </p:cNvPr>
            <p:cNvSpPr txBox="1"/>
            <p:nvPr/>
          </p:nvSpPr>
          <p:spPr>
            <a:xfrm>
              <a:off x="8570902" y="4257180"/>
              <a:ext cx="868793" cy="544765"/>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.NET</a:t>
              </a:r>
            </a:p>
          </p:txBody>
        </p:sp>
      </p:grpSp>
      <p:sp>
        <p:nvSpPr>
          <p:cNvPr id="26" name="TextBox 25">
            <a:extLst>
              <a:ext uri="{FF2B5EF4-FFF2-40B4-BE49-F238E27FC236}">
                <a16:creationId xmlns:a16="http://schemas.microsoft.com/office/drawing/2014/main" id="{4DA1DD16-C252-4274-BA9E-5B02883CF043}"/>
              </a:ext>
            </a:extLst>
          </p:cNvPr>
          <p:cNvSpPr txBox="1"/>
          <p:nvPr/>
        </p:nvSpPr>
        <p:spPr>
          <a:xfrm>
            <a:off x="160816" y="3128208"/>
            <a:ext cx="147881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2001</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ECMA 335</a:t>
            </a:r>
          </a:p>
        </p:txBody>
      </p:sp>
      <p:cxnSp>
        <p:nvCxnSpPr>
          <p:cNvPr id="28" name="Straight Connector 27">
            <a:extLst>
              <a:ext uri="{FF2B5EF4-FFF2-40B4-BE49-F238E27FC236}">
                <a16:creationId xmlns:a16="http://schemas.microsoft.com/office/drawing/2014/main" id="{D744A6AD-C2DE-4C12-A8A8-B56A26A5ED7D}"/>
              </a:ext>
            </a:extLst>
          </p:cNvPr>
          <p:cNvCxnSpPr>
            <a:stCxn id="19" idx="4"/>
            <a:endCxn id="26" idx="0"/>
          </p:cNvCxnSpPr>
          <p:nvPr/>
        </p:nvCxnSpPr>
        <p:spPr>
          <a:xfrm flipH="1">
            <a:off x="900222" y="2388096"/>
            <a:ext cx="1" cy="7401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7A58F6C-F699-49B2-8B2B-7F6D91FA7DDC}"/>
              </a:ext>
            </a:extLst>
          </p:cNvPr>
          <p:cNvSpPr txBox="1"/>
          <p:nvPr/>
        </p:nvSpPr>
        <p:spPr>
          <a:xfrm>
            <a:off x="552569" y="4316982"/>
            <a:ext cx="2037681" cy="147440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2002</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NET 1.0 for Windows released. Mono project begins</a:t>
            </a:r>
          </a:p>
        </p:txBody>
      </p:sp>
      <p:cxnSp>
        <p:nvCxnSpPr>
          <p:cNvPr id="32" name="Straight Connector 31">
            <a:extLst>
              <a:ext uri="{FF2B5EF4-FFF2-40B4-BE49-F238E27FC236}">
                <a16:creationId xmlns:a16="http://schemas.microsoft.com/office/drawing/2014/main" id="{407786BC-F7D2-4FB4-807A-5CDC998104B9}"/>
              </a:ext>
            </a:extLst>
          </p:cNvPr>
          <p:cNvCxnSpPr>
            <a:stCxn id="22" idx="4"/>
            <a:endCxn id="30" idx="0"/>
          </p:cNvCxnSpPr>
          <p:nvPr/>
        </p:nvCxnSpPr>
        <p:spPr>
          <a:xfrm flipH="1">
            <a:off x="1571410" y="2388096"/>
            <a:ext cx="1" cy="19288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18EAFA9-E8B3-490C-9526-6CD68992D369}"/>
              </a:ext>
            </a:extLst>
          </p:cNvPr>
          <p:cNvGrpSpPr/>
          <p:nvPr/>
        </p:nvGrpSpPr>
        <p:grpSpPr>
          <a:xfrm>
            <a:off x="7262709" y="1788733"/>
            <a:ext cx="779869" cy="794690"/>
            <a:chOff x="6269195" y="1881751"/>
            <a:chExt cx="670912" cy="670912"/>
          </a:xfrm>
          <a:solidFill>
            <a:schemeClr val="tx2"/>
          </a:solidFill>
        </p:grpSpPr>
        <p:sp>
          <p:nvSpPr>
            <p:cNvPr id="14" name="Oval 13">
              <a:extLst>
                <a:ext uri="{FF2B5EF4-FFF2-40B4-BE49-F238E27FC236}">
                  <a16:creationId xmlns:a16="http://schemas.microsoft.com/office/drawing/2014/main" id="{1D84704B-6951-41A7-A82E-20E8AE73B860}"/>
                </a:ext>
              </a:extLst>
            </p:cNvPr>
            <p:cNvSpPr/>
            <p:nvPr/>
          </p:nvSpPr>
          <p:spPr>
            <a:xfrm>
              <a:off x="6269195" y="1881751"/>
              <a:ext cx="670912" cy="670912"/>
            </a:xfrm>
            <a:prstGeom prst="ellipse">
              <a:avLst/>
            </a:prstGeom>
            <a:grpFill/>
          </p:spPr>
          <p:style>
            <a:lnRef idx="3">
              <a:schemeClr val="lt1"/>
            </a:lnRef>
            <a:fillRef idx="1">
              <a:schemeClr val="accent2"/>
            </a:fillRef>
            <a:effectRef idx="1">
              <a:schemeClr val="accent2"/>
            </a:effectRef>
            <a:fontRef idx="minor">
              <a:schemeClr val="lt1"/>
            </a:fontRef>
          </p:style>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422195" y="1996378"/>
              <a:ext cx="405428" cy="483812"/>
            </a:xfrm>
            <a:prstGeom prst="rect">
              <a:avLst/>
            </a:prstGeom>
            <a:grpFill/>
          </p:spPr>
        </p:pic>
      </p:grpSp>
      <p:sp>
        <p:nvSpPr>
          <p:cNvPr id="33" name="TextBox 32">
            <a:extLst>
              <a:ext uri="{FF2B5EF4-FFF2-40B4-BE49-F238E27FC236}">
                <a16:creationId xmlns:a16="http://schemas.microsoft.com/office/drawing/2014/main" id="{3111A18C-F22E-40D7-8CA2-625F014BE249}"/>
              </a:ext>
            </a:extLst>
          </p:cNvPr>
          <p:cNvSpPr txBox="1"/>
          <p:nvPr/>
        </p:nvSpPr>
        <p:spPr>
          <a:xfrm>
            <a:off x="2226369" y="3128208"/>
            <a:ext cx="1863342" cy="125280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2008</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ASP.NET MVC (web platform) open source</a:t>
            </a:r>
          </a:p>
        </p:txBody>
      </p:sp>
      <p:cxnSp>
        <p:nvCxnSpPr>
          <p:cNvPr id="35" name="Straight Connector 34">
            <a:extLst>
              <a:ext uri="{FF2B5EF4-FFF2-40B4-BE49-F238E27FC236}">
                <a16:creationId xmlns:a16="http://schemas.microsoft.com/office/drawing/2014/main" id="{118F4DE6-59B9-4E47-B863-820BBE9EF26A}"/>
              </a:ext>
            </a:extLst>
          </p:cNvPr>
          <p:cNvCxnSpPr>
            <a:cxnSpLocks/>
            <a:stCxn id="23" idx="4"/>
            <a:endCxn id="33" idx="0"/>
          </p:cNvCxnSpPr>
          <p:nvPr/>
        </p:nvCxnSpPr>
        <p:spPr>
          <a:xfrm>
            <a:off x="3156342" y="2394499"/>
            <a:ext cx="1698" cy="7337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144618" y="3093562"/>
            <a:ext cx="2035982" cy="2071488"/>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April 2014</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Compiler Platform (“Roslyn”) open source</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Foundation founded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stCxn id="11" idx="2"/>
            <a:endCxn id="39" idx="0"/>
          </p:cNvCxnSpPr>
          <p:nvPr/>
        </p:nvCxnSpPr>
        <p:spPr>
          <a:xfrm>
            <a:off x="5157470" y="2583422"/>
            <a:ext cx="5139" cy="5101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4B3D479-BC14-44A9-8536-73543DB5EFF4}"/>
              </a:ext>
            </a:extLst>
          </p:cNvPr>
          <p:cNvSpPr txBox="1"/>
          <p:nvPr/>
        </p:nvSpPr>
        <p:spPr>
          <a:xfrm>
            <a:off x="5301307" y="4786512"/>
            <a:ext cx="1726811" cy="1551345"/>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2014</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Core (cross-platform) project begins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5" name="Straight Connector 44">
            <a:extLst>
              <a:ext uri="{FF2B5EF4-FFF2-40B4-BE49-F238E27FC236}">
                <a16:creationId xmlns:a16="http://schemas.microsoft.com/office/drawing/2014/main" id="{150C137E-810D-4BE6-B591-3BFC138B57D7}"/>
              </a:ext>
            </a:extLst>
          </p:cNvPr>
          <p:cNvCxnSpPr>
            <a:cxnSpLocks/>
            <a:stCxn id="24" idx="4"/>
            <a:endCxn id="43" idx="0"/>
          </p:cNvCxnSpPr>
          <p:nvPr/>
        </p:nvCxnSpPr>
        <p:spPr>
          <a:xfrm flipH="1">
            <a:off x="6164713" y="2394499"/>
            <a:ext cx="15223" cy="23920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A27274A-C240-41FC-A3E4-5E19281C1865}"/>
              </a:ext>
            </a:extLst>
          </p:cNvPr>
          <p:cNvSpPr txBox="1"/>
          <p:nvPr/>
        </p:nvSpPr>
        <p:spPr>
          <a:xfrm>
            <a:off x="6637652" y="3580886"/>
            <a:ext cx="2035982"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2016</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Mono project joins .NET Foundation</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8" name="Straight Connector 47">
            <a:extLst>
              <a:ext uri="{FF2B5EF4-FFF2-40B4-BE49-F238E27FC236}">
                <a16:creationId xmlns:a16="http://schemas.microsoft.com/office/drawing/2014/main" id="{A88A0202-4992-4F62-807D-1E2CD49755AA}"/>
              </a:ext>
            </a:extLst>
          </p:cNvPr>
          <p:cNvCxnSpPr>
            <a:stCxn id="14" idx="4"/>
            <a:endCxn id="46" idx="0"/>
          </p:cNvCxnSpPr>
          <p:nvPr/>
        </p:nvCxnSpPr>
        <p:spPr>
          <a:xfrm>
            <a:off x="7652644" y="2583423"/>
            <a:ext cx="2999" cy="9974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7B483AF-2DC5-4155-924B-704BB69BBC5A}"/>
              </a:ext>
            </a:extLst>
          </p:cNvPr>
          <p:cNvSpPr txBox="1"/>
          <p:nvPr/>
        </p:nvSpPr>
        <p:spPr>
          <a:xfrm>
            <a:off x="8075352" y="2628269"/>
            <a:ext cx="1552457"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Aug. 2017</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2.0 released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4" name="Straight Connector 53">
            <a:extLst>
              <a:ext uri="{FF2B5EF4-FFF2-40B4-BE49-F238E27FC236}">
                <a16:creationId xmlns:a16="http://schemas.microsoft.com/office/drawing/2014/main" id="{8F7D8D3E-876C-4140-9A2B-70A6C0F03F59}"/>
              </a:ext>
            </a:extLst>
          </p:cNvPr>
          <p:cNvCxnSpPr>
            <a:cxnSpLocks/>
            <a:stCxn id="25" idx="4"/>
            <a:endCxn id="52" idx="0"/>
          </p:cNvCxnSpPr>
          <p:nvPr/>
        </p:nvCxnSpPr>
        <p:spPr>
          <a:xfrm flipH="1">
            <a:off x="8851581" y="2394499"/>
            <a:ext cx="1" cy="2337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EAA99A-96F9-47D8-BFAF-2D9B8F70E21F}"/>
              </a:ext>
            </a:extLst>
          </p:cNvPr>
          <p:cNvCxnSpPr>
            <a:cxnSpLocks/>
            <a:stCxn id="34" idx="4"/>
            <a:endCxn id="37" idx="0"/>
          </p:cNvCxnSpPr>
          <p:nvPr/>
        </p:nvCxnSpPr>
        <p:spPr>
          <a:xfrm flipH="1">
            <a:off x="9965631" y="2387171"/>
            <a:ext cx="11566" cy="17950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2C0C826-68FF-41DE-B4C3-7EC9BE002AC3}"/>
              </a:ext>
            </a:extLst>
          </p:cNvPr>
          <p:cNvSpPr/>
          <p:nvPr/>
        </p:nvSpPr>
        <p:spPr>
          <a:xfrm>
            <a:off x="9765648" y="1949063"/>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cxnSp>
        <p:nvCxnSpPr>
          <p:cNvPr id="36" name="Straight Connector 35">
            <a:extLst>
              <a:ext uri="{FF2B5EF4-FFF2-40B4-BE49-F238E27FC236}">
                <a16:creationId xmlns:a16="http://schemas.microsoft.com/office/drawing/2014/main" id="{C2B94032-28DD-40BA-B534-476CA1B4C58F}"/>
              </a:ext>
            </a:extLst>
          </p:cNvPr>
          <p:cNvCxnSpPr>
            <a:cxnSpLocks/>
            <a:stCxn id="12" idx="4"/>
            <a:endCxn id="38" idx="0"/>
          </p:cNvCxnSpPr>
          <p:nvPr/>
        </p:nvCxnSpPr>
        <p:spPr>
          <a:xfrm>
            <a:off x="11039661" y="2551791"/>
            <a:ext cx="217" cy="6085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BB5CE1D-DFC2-439C-A4B6-B468389DAF9D}"/>
              </a:ext>
            </a:extLst>
          </p:cNvPr>
          <p:cNvSpPr txBox="1"/>
          <p:nvPr/>
        </p:nvSpPr>
        <p:spPr>
          <a:xfrm>
            <a:off x="9189402" y="4182174"/>
            <a:ext cx="1552457" cy="243774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Dec. 2018</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2.2 released</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3.0 preview</a:t>
            </a:r>
            <a:br>
              <a:rPr lang="en-US" sz="1600" dirty="0">
                <a:solidFill>
                  <a:srgbClr val="1A1A1A"/>
                </a:solidFill>
                <a:latin typeface="Segoe UI" panose="020B0502040204020203" pitchFamily="34" charset="0"/>
                <a:cs typeface="Segoe UI" panose="020B0502040204020203" pitchFamily="34" charset="0"/>
              </a:rPr>
            </a:br>
            <a:br>
              <a:rPr lang="en-US" sz="1600" dirty="0">
                <a:solidFill>
                  <a:srgbClr val="1A1A1A"/>
                </a:solidFill>
                <a:latin typeface="Segoe UI" panose="020B0502040204020203" pitchFamily="34" charset="0"/>
                <a:cs typeface="Segoe UI" panose="020B0502040204020203" pitchFamily="34" charset="0"/>
              </a:rPr>
            </a:br>
            <a:r>
              <a:rPr lang="en-US" sz="1600" b="1" i="1" dirty="0">
                <a:solidFill>
                  <a:srgbClr val="1A1A1A"/>
                </a:solidFill>
                <a:latin typeface="Segoe UI" panose="020B0502040204020203" pitchFamily="34" charset="0"/>
                <a:cs typeface="Segoe UI" panose="020B0502040204020203" pitchFamily="34" charset="0"/>
              </a:rPr>
              <a:t>WinForms and WPF go open source</a:t>
            </a:r>
            <a:endParaRPr kumimoji="0" lang="en-US" sz="1600" b="1" i="1" u="none" strike="noStrike" kern="1200" cap="none" spc="0" normalizeH="0" baseline="0" noProof="0" dirty="0">
              <a:ln>
                <a:noFill/>
              </a:ln>
              <a:solidFill>
                <a:srgbClr val="1A1A1A"/>
              </a:solidFill>
              <a:effectLst/>
              <a:uLnTx/>
              <a:uFillTx/>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F1B724A0-1C4C-4B14-BFB4-B1F8FF692CA6}"/>
              </a:ext>
            </a:extLst>
          </p:cNvPr>
          <p:cNvSpPr txBox="1"/>
          <p:nvPr/>
        </p:nvSpPr>
        <p:spPr>
          <a:xfrm>
            <a:off x="10263649" y="3160336"/>
            <a:ext cx="1552457"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Fall</a:t>
            </a:r>
            <a:r>
              <a:rPr kumimoji="0" lang="en-US" sz="1600" b="1"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2019</a:t>
            </a: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3.0</a:t>
            </a:r>
            <a:endParaRPr kumimoji="0" lang="en-US" sz="1600" b="1" i="1" u="none" strike="noStrike" kern="1200" cap="none" spc="0" normalizeH="0" baseline="0" noProof="0" dirty="0">
              <a:ln>
                <a:noFill/>
              </a:ln>
              <a:solidFill>
                <a:srgbClr val="1A1A1A"/>
              </a:solidFill>
              <a:effectLst/>
              <a:uLnTx/>
              <a:uFillTx/>
              <a:latin typeface="Segoe UI" panose="020B0502040204020203" pitchFamily="34" charset="0"/>
              <a:cs typeface="Segoe UI" panose="020B0502040204020203" pitchFamily="34" charset="0"/>
            </a:endParaRPr>
          </a:p>
        </p:txBody>
      </p: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r>
              <a:rPr lang="en-US"/>
              <a:t>.NET Open Source Journey</a:t>
            </a:r>
          </a:p>
        </p:txBody>
      </p:sp>
      <p:sp>
        <p:nvSpPr>
          <p:cNvPr id="19" name="Oval 18">
            <a:extLst>
              <a:ext uri="{FF2B5EF4-FFF2-40B4-BE49-F238E27FC236}">
                <a16:creationId xmlns:a16="http://schemas.microsoft.com/office/drawing/2014/main" id="{2FF4EDE2-185A-4B23-9B9A-031828FBF8D4}"/>
              </a:ext>
            </a:extLst>
          </p:cNvPr>
          <p:cNvSpPr/>
          <p:nvPr/>
        </p:nvSpPr>
        <p:spPr>
          <a:xfrm>
            <a:off x="688674" y="1949988"/>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Tree>
    <p:extLst>
      <p:ext uri="{BB962C8B-B14F-4D97-AF65-F5344CB8AC3E}">
        <p14:creationId xmlns:p14="http://schemas.microsoft.com/office/powerpoint/2010/main" val="384052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anim calcmode="lin" valueType="num">
                                      <p:cBhvr>
                                        <p:cTn id="13" dur="500" fill="hold"/>
                                        <p:tgtEl>
                                          <p:spTgt spid="30"/>
                                        </p:tgtEl>
                                        <p:attrNameLst>
                                          <p:attrName>ppt_x</p:attrName>
                                        </p:attrNameLst>
                                      </p:cBhvr>
                                      <p:tavLst>
                                        <p:tav tm="0">
                                          <p:val>
                                            <p:strVal val="#ppt_x"/>
                                          </p:val>
                                        </p:tav>
                                        <p:tav tm="100000">
                                          <p:val>
                                            <p:strVal val="#ppt_x"/>
                                          </p:val>
                                        </p:tav>
                                      </p:tavLst>
                                    </p:anim>
                                    <p:anim calcmode="lin" valueType="num">
                                      <p:cBhvr>
                                        <p:cTn id="14" dur="5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anim calcmode="lin" valueType="num">
                                      <p:cBhvr>
                                        <p:cTn id="18" dur="500" fill="hold"/>
                                        <p:tgtEl>
                                          <p:spTgt spid="33"/>
                                        </p:tgtEl>
                                        <p:attrNameLst>
                                          <p:attrName>ppt_x</p:attrName>
                                        </p:attrNameLst>
                                      </p:cBhvr>
                                      <p:tavLst>
                                        <p:tav tm="0">
                                          <p:val>
                                            <p:strVal val="#ppt_x"/>
                                          </p:val>
                                        </p:tav>
                                        <p:tav tm="100000">
                                          <p:val>
                                            <p:strVal val="#ppt_x"/>
                                          </p:val>
                                        </p:tav>
                                      </p:tavLst>
                                    </p:anim>
                                    <p:anim calcmode="lin" valueType="num">
                                      <p:cBhvr>
                                        <p:cTn id="19" dur="5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anim calcmode="lin" valueType="num">
                                      <p:cBhvr>
                                        <p:cTn id="23" dur="500" fill="hold"/>
                                        <p:tgtEl>
                                          <p:spTgt spid="39"/>
                                        </p:tgtEl>
                                        <p:attrNameLst>
                                          <p:attrName>ppt_x</p:attrName>
                                        </p:attrNameLst>
                                      </p:cBhvr>
                                      <p:tavLst>
                                        <p:tav tm="0">
                                          <p:val>
                                            <p:strVal val="#ppt_x"/>
                                          </p:val>
                                        </p:tav>
                                        <p:tav tm="100000">
                                          <p:val>
                                            <p:strVal val="#ppt_x"/>
                                          </p:val>
                                        </p:tav>
                                      </p:tavLst>
                                    </p:anim>
                                    <p:anim calcmode="lin" valueType="num">
                                      <p:cBhvr>
                                        <p:cTn id="24" dur="5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anim calcmode="lin" valueType="num">
                                      <p:cBhvr>
                                        <p:cTn id="28" dur="500" fill="hold"/>
                                        <p:tgtEl>
                                          <p:spTgt spid="43"/>
                                        </p:tgtEl>
                                        <p:attrNameLst>
                                          <p:attrName>ppt_x</p:attrName>
                                        </p:attrNameLst>
                                      </p:cBhvr>
                                      <p:tavLst>
                                        <p:tav tm="0">
                                          <p:val>
                                            <p:strVal val="#ppt_x"/>
                                          </p:val>
                                        </p:tav>
                                        <p:tav tm="100000">
                                          <p:val>
                                            <p:strVal val="#ppt_x"/>
                                          </p:val>
                                        </p:tav>
                                      </p:tavLst>
                                    </p:anim>
                                    <p:anim calcmode="lin" valueType="num">
                                      <p:cBhvr>
                                        <p:cTn id="29" dur="5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anim calcmode="lin" valueType="num">
                                      <p:cBhvr>
                                        <p:cTn id="33" dur="500" fill="hold"/>
                                        <p:tgtEl>
                                          <p:spTgt spid="46"/>
                                        </p:tgtEl>
                                        <p:attrNameLst>
                                          <p:attrName>ppt_x</p:attrName>
                                        </p:attrNameLst>
                                      </p:cBhvr>
                                      <p:tavLst>
                                        <p:tav tm="0">
                                          <p:val>
                                            <p:strVal val="#ppt_x"/>
                                          </p:val>
                                        </p:tav>
                                        <p:tav tm="100000">
                                          <p:val>
                                            <p:strVal val="#ppt_x"/>
                                          </p:val>
                                        </p:tav>
                                      </p:tavLst>
                                    </p:anim>
                                    <p:anim calcmode="lin" valueType="num">
                                      <p:cBhvr>
                                        <p:cTn id="34" dur="500" fill="hold"/>
                                        <p:tgtEl>
                                          <p:spTgt spid="4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anim calcmode="lin" valueType="num">
                                      <p:cBhvr>
                                        <p:cTn id="38" dur="500" fill="hold"/>
                                        <p:tgtEl>
                                          <p:spTgt spid="52"/>
                                        </p:tgtEl>
                                        <p:attrNameLst>
                                          <p:attrName>ppt_x</p:attrName>
                                        </p:attrNameLst>
                                      </p:cBhvr>
                                      <p:tavLst>
                                        <p:tav tm="0">
                                          <p:val>
                                            <p:strVal val="#ppt_x"/>
                                          </p:val>
                                        </p:tav>
                                        <p:tav tm="100000">
                                          <p:val>
                                            <p:strVal val="#ppt_x"/>
                                          </p:val>
                                        </p:tav>
                                      </p:tavLst>
                                    </p:anim>
                                    <p:anim calcmode="lin" valueType="num">
                                      <p:cBhvr>
                                        <p:cTn id="39" dur="500" fill="hold"/>
                                        <p:tgtEl>
                                          <p:spTgt spid="52"/>
                                        </p:tgtEl>
                                        <p:attrNameLst>
                                          <p:attrName>ppt_y</p:attrName>
                                        </p:attrNameLst>
                                      </p:cBhvr>
                                      <p:tavLst>
                                        <p:tav tm="0">
                                          <p:val>
                                            <p:strVal val="#ppt_y+.1"/>
                                          </p:val>
                                        </p:tav>
                                        <p:tav tm="100000">
                                          <p:val>
                                            <p:strVal val="#ppt_y"/>
                                          </p:val>
                                        </p:tav>
                                      </p:tavLst>
                                    </p:anim>
                                  </p:childTnLst>
                                </p:cTn>
                              </p:par>
                              <p:par>
                                <p:cTn id="40" presetID="22" presetClass="entr" presetSubtype="1"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up)">
                                      <p:cBhvr>
                                        <p:cTn id="42" dur="500"/>
                                        <p:tgtEl>
                                          <p:spTgt spid="28"/>
                                        </p:tgtEl>
                                      </p:cBhvr>
                                    </p:animEffect>
                                  </p:childTnLst>
                                </p:cTn>
                              </p:par>
                              <p:par>
                                <p:cTn id="43" presetID="22" presetClass="entr" presetSubtype="1"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up)">
                                      <p:cBhvr>
                                        <p:cTn id="45" dur="500"/>
                                        <p:tgtEl>
                                          <p:spTgt spid="32"/>
                                        </p:tgtEl>
                                      </p:cBhvr>
                                    </p:animEffect>
                                  </p:childTnLst>
                                </p:cTn>
                              </p:par>
                              <p:par>
                                <p:cTn id="46" presetID="22" presetClass="entr" presetSubtype="1"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up)">
                                      <p:cBhvr>
                                        <p:cTn id="48" dur="500"/>
                                        <p:tgtEl>
                                          <p:spTgt spid="35"/>
                                        </p:tgtEl>
                                      </p:cBhvr>
                                    </p:animEffect>
                                  </p:childTnLst>
                                </p:cTn>
                              </p:par>
                              <p:par>
                                <p:cTn id="49" presetID="22" presetClass="entr" presetSubtype="1"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par>
                                <p:cTn id="52" presetID="22" presetClass="entr" presetSubtype="1"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up)">
                                      <p:cBhvr>
                                        <p:cTn id="54" dur="500"/>
                                        <p:tgtEl>
                                          <p:spTgt spid="45"/>
                                        </p:tgtEl>
                                      </p:cBhvr>
                                    </p:animEffect>
                                  </p:childTnLst>
                                </p:cTn>
                              </p:par>
                              <p:par>
                                <p:cTn id="55" presetID="22" presetClass="entr" presetSubtype="1"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up)">
                                      <p:cBhvr>
                                        <p:cTn id="57" dur="500"/>
                                        <p:tgtEl>
                                          <p:spTgt spid="48"/>
                                        </p:tgtEl>
                                      </p:cBhvr>
                                    </p:animEffect>
                                  </p:childTnLst>
                                </p:cTn>
                              </p:par>
                              <p:par>
                                <p:cTn id="58" presetID="22" presetClass="entr" presetSubtype="1"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up)">
                                      <p:cBhvr>
                                        <p:cTn id="60" dur="500"/>
                                        <p:tgtEl>
                                          <p:spTgt spid="54"/>
                                        </p:tgtEl>
                                      </p:cBhvr>
                                    </p:animEffect>
                                  </p:childTnLst>
                                </p:cTn>
                              </p:par>
                              <p:par>
                                <p:cTn id="61" presetID="22" presetClass="entr" presetSubtype="1"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up)">
                                      <p:cBhvr>
                                        <p:cTn id="63" dur="500"/>
                                        <p:tgtEl>
                                          <p:spTgt spid="58"/>
                                        </p:tgtEl>
                                      </p:cBhvr>
                                    </p:animEffect>
                                  </p:childTnLst>
                                </p:cTn>
                              </p:par>
                              <p:par>
                                <p:cTn id="64" presetID="22" presetClass="entr" presetSubtype="1"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up)">
                                      <p:cBhvr>
                                        <p:cTn id="66" dur="500"/>
                                        <p:tgtEl>
                                          <p:spTgt spid="36"/>
                                        </p:tgtEl>
                                      </p:cBhvr>
                                    </p:animEffect>
                                  </p:childTnLst>
                                </p:cTn>
                              </p:par>
                              <p:par>
                                <p:cTn id="67" presetID="42"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anim calcmode="lin" valueType="num">
                                      <p:cBhvr>
                                        <p:cTn id="70" dur="500" fill="hold"/>
                                        <p:tgtEl>
                                          <p:spTgt spid="37"/>
                                        </p:tgtEl>
                                        <p:attrNameLst>
                                          <p:attrName>ppt_x</p:attrName>
                                        </p:attrNameLst>
                                      </p:cBhvr>
                                      <p:tavLst>
                                        <p:tav tm="0">
                                          <p:val>
                                            <p:strVal val="#ppt_x"/>
                                          </p:val>
                                        </p:tav>
                                        <p:tav tm="100000">
                                          <p:val>
                                            <p:strVal val="#ppt_x"/>
                                          </p:val>
                                        </p:tav>
                                      </p:tavLst>
                                    </p:anim>
                                    <p:anim calcmode="lin" valueType="num">
                                      <p:cBhvr>
                                        <p:cTn id="71" dur="500" fill="hold"/>
                                        <p:tgtEl>
                                          <p:spTgt spid="3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anim calcmode="lin" valueType="num">
                                      <p:cBhvr>
                                        <p:cTn id="75" dur="500" fill="hold"/>
                                        <p:tgtEl>
                                          <p:spTgt spid="38"/>
                                        </p:tgtEl>
                                        <p:attrNameLst>
                                          <p:attrName>ppt_x</p:attrName>
                                        </p:attrNameLst>
                                      </p:cBhvr>
                                      <p:tavLst>
                                        <p:tav tm="0">
                                          <p:val>
                                            <p:strVal val="#ppt_x"/>
                                          </p:val>
                                        </p:tav>
                                        <p:tav tm="100000">
                                          <p:val>
                                            <p:strVal val="#ppt_x"/>
                                          </p:val>
                                        </p:tav>
                                      </p:tavLst>
                                    </p:anim>
                                    <p:anim calcmode="lin" valueType="num">
                                      <p:cBhvr>
                                        <p:cTn id="76"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3" grpId="0"/>
      <p:bldP spid="39" grpId="0"/>
      <p:bldP spid="43" grpId="0"/>
      <p:bldP spid="46" grpId="0"/>
      <p:bldP spid="52" grpId="0"/>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AF3BE3-F58A-4FF7-95D0-AB61DC454A89}"/>
              </a:ext>
            </a:extLst>
          </p:cNvPr>
          <p:cNvSpPr/>
          <p:nvPr/>
        </p:nvSpPr>
        <p:spPr>
          <a:xfrm>
            <a:off x="1650670" y="1680796"/>
            <a:ext cx="8906493" cy="1569660"/>
          </a:xfrm>
          <a:prstGeom prst="rect">
            <a:avLst/>
          </a:prstGeom>
        </p:spPr>
        <p:txBody>
          <a:bodyPr wrap="square">
            <a:spAutoFit/>
          </a:bodyPr>
          <a:lstStyle/>
          <a:p>
            <a:pPr algn="ctr"/>
            <a:r>
              <a:rPr lang="en-US" sz="4800" b="1" dirty="0">
                <a:solidFill>
                  <a:schemeClr val="bg1"/>
                </a:solidFill>
              </a:rPr>
              <a:t>Now Available</a:t>
            </a:r>
            <a:br>
              <a:rPr lang="en-US" sz="4800" b="1" dirty="0">
                <a:solidFill>
                  <a:schemeClr val="bg1"/>
                </a:solidFill>
              </a:rPr>
            </a:br>
            <a:r>
              <a:rPr lang="en-US" sz="4800" b="1" dirty="0">
                <a:solidFill>
                  <a:schemeClr val="bg1"/>
                </a:solidFill>
              </a:rPr>
              <a:t>.NET Core 2.2!</a:t>
            </a:r>
          </a:p>
        </p:txBody>
      </p:sp>
      <p:sp>
        <p:nvSpPr>
          <p:cNvPr id="4" name="TextBox 3">
            <a:extLst>
              <a:ext uri="{FF2B5EF4-FFF2-40B4-BE49-F238E27FC236}">
                <a16:creationId xmlns:a16="http://schemas.microsoft.com/office/drawing/2014/main" id="{36B11CF6-AD68-4775-8CC3-3C677E47397D}"/>
              </a:ext>
            </a:extLst>
          </p:cNvPr>
          <p:cNvSpPr txBox="1"/>
          <p:nvPr/>
        </p:nvSpPr>
        <p:spPr>
          <a:xfrm>
            <a:off x="1650670" y="4253948"/>
            <a:ext cx="8906493" cy="615553"/>
          </a:xfrm>
          <a:prstGeom prst="rect">
            <a:avLst/>
          </a:prstGeom>
          <a:noFill/>
        </p:spPr>
        <p:txBody>
          <a:bodyPr wrap="square" lIns="0" tIns="0" rIns="0" bIns="0" rtlCol="0">
            <a:spAutoFit/>
          </a:bodyPr>
          <a:lstStyle/>
          <a:p>
            <a:pPr algn="ctr"/>
            <a:r>
              <a:rPr lang="en-US" sz="4000">
                <a:solidFill>
                  <a:schemeClr val="bg1"/>
                </a:solidFill>
              </a:rPr>
              <a:t>www.dot.net</a:t>
            </a:r>
          </a:p>
        </p:txBody>
      </p:sp>
    </p:spTree>
    <p:extLst>
      <p:ext uri="{BB962C8B-B14F-4D97-AF65-F5344CB8AC3E}">
        <p14:creationId xmlns:p14="http://schemas.microsoft.com/office/powerpoint/2010/main" val="21262916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a:xfrm>
            <a:off x="269240" y="289511"/>
            <a:ext cx="11655840" cy="899665"/>
          </a:xfrm>
        </p:spPr>
        <p:txBody>
          <a:bodyPr/>
          <a:lstStyle/>
          <a:p>
            <a:r>
              <a:rPr lang="en-US" sz="4800">
                <a:latin typeface="+mj-lt"/>
              </a:rPr>
              <a:t>.NET Core 2.2 Themes</a:t>
            </a:r>
          </a:p>
        </p:txBody>
      </p:sp>
      <p:sp>
        <p:nvSpPr>
          <p:cNvPr id="5" name="globe_2" title="Icon of a sphere made of lines">
            <a:extLst>
              <a:ext uri="{FF2B5EF4-FFF2-40B4-BE49-F238E27FC236}">
                <a16:creationId xmlns:a16="http://schemas.microsoft.com/office/drawing/2014/main" id="{B9170A96-0F48-41B6-8B52-6FC1F5424433}"/>
              </a:ext>
            </a:extLst>
          </p:cNvPr>
          <p:cNvSpPr>
            <a:spLocks noChangeAspect="1" noEditPoints="1"/>
          </p:cNvSpPr>
          <p:nvPr/>
        </p:nvSpPr>
        <p:spPr bwMode="auto">
          <a:xfrm>
            <a:off x="1947553" y="2274273"/>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cloud_2" title="Icon of a cloud made of two arrows pointing towards eachother">
            <a:extLst>
              <a:ext uri="{FF2B5EF4-FFF2-40B4-BE49-F238E27FC236}">
                <a16:creationId xmlns:a16="http://schemas.microsoft.com/office/drawing/2014/main" id="{A61DC775-A513-4EEC-865B-64B7A624CF7E}"/>
              </a:ext>
            </a:extLst>
          </p:cNvPr>
          <p:cNvSpPr>
            <a:spLocks noChangeAspect="1" noEditPoints="1"/>
          </p:cNvSpPr>
          <p:nvPr/>
        </p:nvSpPr>
        <p:spPr bwMode="auto">
          <a:xfrm>
            <a:off x="5428217" y="2274273"/>
            <a:ext cx="1546233" cy="892294"/>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285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Rocket" title="Icon of a rocket">
            <a:extLst>
              <a:ext uri="{FF2B5EF4-FFF2-40B4-BE49-F238E27FC236}">
                <a16:creationId xmlns:a16="http://schemas.microsoft.com/office/drawing/2014/main" id="{6FB95E7F-21B8-4E54-B63B-A60F79FEC06D}"/>
              </a:ext>
            </a:extLst>
          </p:cNvPr>
          <p:cNvSpPr>
            <a:spLocks noChangeAspect="1" noEditPoints="1"/>
          </p:cNvSpPr>
          <p:nvPr/>
        </p:nvSpPr>
        <p:spPr bwMode="auto">
          <a:xfrm>
            <a:off x="9447085" y="2201816"/>
            <a:ext cx="1055818" cy="10372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ED28395D-E673-4604-A342-0E524C9D6968}"/>
              </a:ext>
            </a:extLst>
          </p:cNvPr>
          <p:cNvSpPr/>
          <p:nvPr/>
        </p:nvSpPr>
        <p:spPr>
          <a:xfrm>
            <a:off x="950021" y="3691546"/>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Improved Web API Development</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E09A893E-6C4E-401A-BD11-8ACF8B5698F0}"/>
              </a:ext>
            </a:extLst>
          </p:cNvPr>
          <p:cNvSpPr/>
          <p:nvPr/>
        </p:nvSpPr>
        <p:spPr>
          <a:xfrm>
            <a:off x="4736363" y="3676864"/>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Microservices and Azure</a:t>
            </a:r>
          </a:p>
        </p:txBody>
      </p:sp>
      <p:sp>
        <p:nvSpPr>
          <p:cNvPr id="11" name="Rectangle 10">
            <a:extLst>
              <a:ext uri="{FF2B5EF4-FFF2-40B4-BE49-F238E27FC236}">
                <a16:creationId xmlns:a16="http://schemas.microsoft.com/office/drawing/2014/main" id="{CB375FD2-2E0F-4489-9DE9-A411D5DFC46E}"/>
              </a:ext>
            </a:extLst>
          </p:cNvPr>
          <p:cNvSpPr/>
          <p:nvPr/>
        </p:nvSpPr>
        <p:spPr>
          <a:xfrm>
            <a:off x="8510024" y="3685520"/>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Continued Performance Improvements</a:t>
            </a:r>
          </a:p>
        </p:txBody>
      </p:sp>
    </p:spTree>
    <p:extLst>
      <p:ext uri="{BB962C8B-B14F-4D97-AF65-F5344CB8AC3E}">
        <p14:creationId xmlns:p14="http://schemas.microsoft.com/office/powerpoint/2010/main" val="5366741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AB03-774F-4470-9F4E-930625ABB681}"/>
              </a:ext>
            </a:extLst>
          </p:cNvPr>
          <p:cNvSpPr>
            <a:spLocks noGrp="1"/>
          </p:cNvSpPr>
          <p:nvPr>
            <p:ph type="title"/>
          </p:nvPr>
        </p:nvSpPr>
        <p:spPr>
          <a:xfrm>
            <a:off x="588263" y="457200"/>
            <a:ext cx="11018520" cy="553998"/>
          </a:xfrm>
        </p:spPr>
        <p:txBody>
          <a:bodyPr/>
          <a:lstStyle/>
          <a:p>
            <a:r>
              <a:rPr lang="en-US"/>
              <a:t>.NET Core 2.2 Major Features</a:t>
            </a:r>
          </a:p>
        </p:txBody>
      </p:sp>
      <p:sp>
        <p:nvSpPr>
          <p:cNvPr id="3" name="Text Placeholder 2">
            <a:extLst>
              <a:ext uri="{FF2B5EF4-FFF2-40B4-BE49-F238E27FC236}">
                <a16:creationId xmlns:a16="http://schemas.microsoft.com/office/drawing/2014/main" id="{7EA550C5-E8D9-4749-91EC-5DF6703C9209}"/>
              </a:ext>
            </a:extLst>
          </p:cNvPr>
          <p:cNvSpPr>
            <a:spLocks noGrp="1"/>
          </p:cNvSpPr>
          <p:nvPr>
            <p:ph type="body" sz="quarter" idx="10"/>
          </p:nvPr>
        </p:nvSpPr>
        <p:spPr>
          <a:xfrm>
            <a:off x="218655" y="1678254"/>
            <a:ext cx="3727735" cy="2749279"/>
          </a:xfrm>
          <a:ln>
            <a:solidFill>
              <a:schemeClr val="accent1"/>
            </a:solidFill>
          </a:ln>
        </p:spPr>
        <p:txBody>
          <a:bodyPr/>
          <a:lstStyle/>
          <a:p>
            <a:pPr lvl="1"/>
            <a:endParaRPr lang="en-US" dirty="0"/>
          </a:p>
          <a:p>
            <a:pPr lvl="1"/>
            <a:endParaRPr lang="en-US" dirty="0"/>
          </a:p>
          <a:p>
            <a:r>
              <a:rPr lang="en-US" sz="2000" dirty="0">
                <a:latin typeface="+mn-lt"/>
              </a:rPr>
              <a:t>Multi-tier JIT compilation (opt-in) </a:t>
            </a:r>
          </a:p>
          <a:p>
            <a:r>
              <a:rPr lang="en-US" sz="2000" dirty="0">
                <a:latin typeface="+mn-lt"/>
              </a:rPr>
              <a:t>SQL Connection token auth</a:t>
            </a:r>
          </a:p>
          <a:p>
            <a:r>
              <a:rPr lang="en-US" sz="2000" dirty="0">
                <a:latin typeface="+mn-lt"/>
              </a:rPr>
              <a:t>Windows ARM32 support (</a:t>
            </a:r>
            <a:r>
              <a:rPr lang="en-US" sz="2000" dirty="0" err="1">
                <a:latin typeface="+mn-lt"/>
              </a:rPr>
              <a:t>Nanoserver</a:t>
            </a:r>
            <a:r>
              <a:rPr lang="en-US" sz="2000" dirty="0">
                <a:latin typeface="+mn-lt"/>
              </a:rPr>
              <a:t> and IoT Core)</a:t>
            </a:r>
          </a:p>
          <a:p>
            <a:endParaRPr lang="en-US" sz="1600" dirty="0"/>
          </a:p>
        </p:txBody>
      </p:sp>
      <p:sp>
        <p:nvSpPr>
          <p:cNvPr id="4" name="Text Placeholder 2">
            <a:extLst>
              <a:ext uri="{FF2B5EF4-FFF2-40B4-BE49-F238E27FC236}">
                <a16:creationId xmlns:a16="http://schemas.microsoft.com/office/drawing/2014/main" id="{5EE632B5-EC5D-4950-B1EA-B45AEE490FC2}"/>
              </a:ext>
            </a:extLst>
          </p:cNvPr>
          <p:cNvSpPr txBox="1">
            <a:spLocks/>
          </p:cNvSpPr>
          <p:nvPr/>
        </p:nvSpPr>
        <p:spPr>
          <a:xfrm>
            <a:off x="4110091" y="1672489"/>
            <a:ext cx="3762162" cy="3065455"/>
          </a:xfrm>
          <a:prstGeom prst="rect">
            <a:avLst/>
          </a:prstGeom>
          <a:noFill/>
          <a:ln>
            <a:solidFill>
              <a:schemeClr val="accent5"/>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Spatial extensions for SQL Server and SQLite providers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Reverse engineering of database views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Collections of owned entities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Query tagging</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highlight>
                  <a:srgbClr val="FFFF00"/>
                </a:highlight>
                <a:uLnTx/>
                <a:uFillTx/>
                <a:latin typeface="Segoe UI"/>
                <a:ea typeface="+mn-ea"/>
                <a:cs typeface="Segoe UI Semilight" panose="020B0402040204020203" pitchFamily="34" charset="0"/>
              </a:rPr>
              <a: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
            <a:extLst>
              <a:ext uri="{FF2B5EF4-FFF2-40B4-BE49-F238E27FC236}">
                <a16:creationId xmlns:a16="http://schemas.microsoft.com/office/drawing/2014/main" id="{47585CAE-F761-43FA-9D57-F581FC8CE541}"/>
              </a:ext>
            </a:extLst>
          </p:cNvPr>
          <p:cNvSpPr txBox="1">
            <a:spLocks/>
          </p:cNvSpPr>
          <p:nvPr/>
        </p:nvSpPr>
        <p:spPr>
          <a:xfrm>
            <a:off x="8028476" y="1691477"/>
            <a:ext cx="3710522" cy="4518160"/>
          </a:xfrm>
          <a:prstGeom prst="rect">
            <a:avLst/>
          </a:prstGeom>
          <a:ln>
            <a:solidFill>
              <a:schemeClr val="accent3"/>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Template updates: Bootstrap 4, Angular 6</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Web API improvements, including API security</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HTTP/2</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IIS in-process hosting</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Health checks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Endpoint routing</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SignalR</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 Java client now available (.NET Client in 2.1)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8" name="Rectangle 7">
            <a:extLst>
              <a:ext uri="{FF2B5EF4-FFF2-40B4-BE49-F238E27FC236}">
                <a16:creationId xmlns:a16="http://schemas.microsoft.com/office/drawing/2014/main" id="{49BFD902-68A5-448B-BD1C-C4449C8D6F6F}"/>
              </a:ext>
            </a:extLst>
          </p:cNvPr>
          <p:cNvSpPr/>
          <p:nvPr/>
        </p:nvSpPr>
        <p:spPr bwMode="auto">
          <a:xfrm>
            <a:off x="4110089" y="1678411"/>
            <a:ext cx="3762163"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 Core</a:t>
            </a:r>
          </a:p>
        </p:txBody>
      </p:sp>
      <p:sp>
        <p:nvSpPr>
          <p:cNvPr id="9" name="Rectangle 8">
            <a:extLst>
              <a:ext uri="{FF2B5EF4-FFF2-40B4-BE49-F238E27FC236}">
                <a16:creationId xmlns:a16="http://schemas.microsoft.com/office/drawing/2014/main" id="{EAAC8920-E924-47AF-AE4F-6B9E14C8FC4B}"/>
              </a:ext>
            </a:extLst>
          </p:cNvPr>
          <p:cNvSpPr/>
          <p:nvPr/>
        </p:nvSpPr>
        <p:spPr bwMode="auto">
          <a:xfrm>
            <a:off x="8032283" y="1677311"/>
            <a:ext cx="3706715" cy="5539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 Core</a:t>
            </a:r>
          </a:p>
        </p:txBody>
      </p:sp>
      <p:sp>
        <p:nvSpPr>
          <p:cNvPr id="11" name="Rectangle 10">
            <a:extLst>
              <a:ext uri="{FF2B5EF4-FFF2-40B4-BE49-F238E27FC236}">
                <a16:creationId xmlns:a16="http://schemas.microsoft.com/office/drawing/2014/main" id="{5C3FD744-BD48-40DC-8805-417D4667E553}"/>
              </a:ext>
            </a:extLst>
          </p:cNvPr>
          <p:cNvSpPr/>
          <p:nvPr/>
        </p:nvSpPr>
        <p:spPr bwMode="auto">
          <a:xfrm>
            <a:off x="222324" y="1677311"/>
            <a:ext cx="3727735"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 Core</a:t>
            </a:r>
          </a:p>
        </p:txBody>
      </p:sp>
    </p:spTree>
    <p:extLst>
      <p:ext uri="{BB962C8B-B14F-4D97-AF65-F5344CB8AC3E}">
        <p14:creationId xmlns:p14="http://schemas.microsoft.com/office/powerpoint/2010/main" val="24531380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.NET Today and Tomorrow</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878574"/>
            <a:ext cx="10429654" cy="1792326"/>
          </a:xfrm>
        </p:spPr>
        <p:txBody>
          <a:bodyPr/>
          <a:lstStyle/>
          <a:p>
            <a:endParaRPr lang="en-US" dirty="0">
              <a:latin typeface="+mn-lt"/>
            </a:endParaRPr>
          </a:p>
          <a:p>
            <a:r>
              <a:rPr lang="en-US" dirty="0">
                <a:latin typeface="+mn-lt"/>
              </a:rPr>
              <a:t>Beth Massi – Product Marketing Manager, .NET Platform</a:t>
            </a:r>
            <a:br>
              <a:rPr lang="en-US" dirty="0">
                <a:latin typeface="+mn-lt"/>
              </a:rPr>
            </a:br>
            <a:r>
              <a:rPr lang="en-US" sz="2400" b="1" dirty="0">
                <a:latin typeface="+mn-lt"/>
              </a:rPr>
              <a:t>@</a:t>
            </a:r>
            <a:r>
              <a:rPr lang="en-US" sz="2400" b="1" dirty="0" err="1">
                <a:latin typeface="+mn-lt"/>
              </a:rPr>
              <a:t>BethMassi</a:t>
            </a:r>
            <a:endParaRPr lang="en-US" b="1" dirty="0">
              <a:latin typeface="+mn-lt"/>
            </a:endParaRP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Demo: .NET Core 2.2</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2453" y="0"/>
            <a:ext cx="12205014" cy="3313084"/>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17963" y="1697962"/>
            <a:ext cx="1415692"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Virtual Machines</a:t>
            </a:r>
          </a:p>
        </p:txBody>
      </p:sp>
      <p:sp>
        <p:nvSpPr>
          <p:cNvPr id="19" name="TextBox 18">
            <a:extLst>
              <a:ext uri="{FF2B5EF4-FFF2-40B4-BE49-F238E27FC236}">
                <a16:creationId xmlns:a16="http://schemas.microsoft.com/office/drawing/2014/main" id="{6B5CE148-D382-4CBD-8C97-2A282769FD9D}"/>
              </a:ext>
            </a:extLst>
          </p:cNvPr>
          <p:cNvSpPr txBox="1"/>
          <p:nvPr/>
        </p:nvSpPr>
        <p:spPr>
          <a:xfrm>
            <a:off x="751358" y="1279891"/>
            <a:ext cx="1415692" cy="6772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App Service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2562464" y="1520750"/>
            <a:ext cx="192653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a:t>
            </a:r>
            <a:r>
              <a:rPr kumimoji="0" lang="en-US" sz="1400" b="1"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Service Fabric</a:t>
            </a:r>
          </a:p>
        </p:txBody>
      </p:sp>
      <p:sp>
        <p:nvSpPr>
          <p:cNvPr id="21" name="TextBox 20">
            <a:extLst>
              <a:ext uri="{FF2B5EF4-FFF2-40B4-BE49-F238E27FC236}">
                <a16:creationId xmlns:a16="http://schemas.microsoft.com/office/drawing/2014/main" id="{D774DB6C-D485-4533-A9F9-B16C2241F6EF}"/>
              </a:ext>
            </a:extLst>
          </p:cNvPr>
          <p:cNvSpPr txBox="1"/>
          <p:nvPr/>
        </p:nvSpPr>
        <p:spPr>
          <a:xfrm>
            <a:off x="1360109" y="2003865"/>
            <a:ext cx="2246835"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Kubernetes Service (AKS)</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4811212" y="1655975"/>
            <a:ext cx="154128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t>
            </a:r>
            <a:r>
              <a:rPr kumimoji="0" lang="en-US" sz="1400" b="1"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SignalR</a:t>
            </a: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 Service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3598594" y="1183518"/>
            <a:ext cx="1926538"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Functions</a:t>
            </a:r>
          </a:p>
        </p:txBody>
      </p:sp>
      <p:sp>
        <p:nvSpPr>
          <p:cNvPr id="5" name="Rectangle 4"/>
          <p:cNvSpPr/>
          <p:nvPr/>
        </p:nvSpPr>
        <p:spPr>
          <a:xfrm>
            <a:off x="271586" y="139351"/>
            <a:ext cx="7292266" cy="1088989"/>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Azure is YOUR cloud</a:t>
            </a:r>
          </a:p>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2744" b="0" i="1" u="none" strike="noStrike" kern="1200" cap="none" spc="0" normalizeH="0" baseline="0" noProof="0" dirty="0">
                <a:ln>
                  <a:noFill/>
                </a:ln>
                <a:solidFill>
                  <a:schemeClr val="bg1"/>
                </a:solidFill>
                <a:effectLst/>
                <a:uLnTx/>
                <a:uFillTx/>
                <a:latin typeface="Segoe UI Semilight"/>
                <a:ea typeface="+mn-ea"/>
                <a:cs typeface="+mn-cs"/>
              </a:rPr>
              <a:t>.NET cloud apps run best in Azure</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84C7A0-A33D-4C55-8FE5-C85E6E01A3A1}"/>
              </a:ext>
            </a:extLst>
          </p:cNvPr>
          <p:cNvCxnSpPr>
            <a:cxnSpLocks/>
            <a:stCxn id="83" idx="0"/>
            <a:endCxn id="18" idx="2"/>
          </p:cNvCxnSpPr>
          <p:nvPr/>
        </p:nvCxnSpPr>
        <p:spPr>
          <a:xfrm flipH="1" flipV="1">
            <a:off x="489883" y="2569121"/>
            <a:ext cx="846" cy="3873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CC309-6F96-4CA9-9EC3-C55A7DBC1173}"/>
              </a:ext>
            </a:extLst>
          </p:cNvPr>
          <p:cNvCxnSpPr>
            <a:cxnSpLocks/>
            <a:stCxn id="86" idx="0"/>
            <a:endCxn id="19" idx="2"/>
          </p:cNvCxnSpPr>
          <p:nvPr/>
        </p:nvCxnSpPr>
        <p:spPr>
          <a:xfrm flipV="1">
            <a:off x="1455043" y="1957151"/>
            <a:ext cx="4161" cy="9956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8693BF-1D26-4471-8961-D14DD7C3BDB3}"/>
              </a:ext>
            </a:extLst>
          </p:cNvPr>
          <p:cNvCxnSpPr>
            <a:cxnSpLocks/>
            <a:stCxn id="88" idx="0"/>
            <a:endCxn id="21" idx="2"/>
          </p:cNvCxnSpPr>
          <p:nvPr/>
        </p:nvCxnSpPr>
        <p:spPr>
          <a:xfrm flipH="1" flipV="1">
            <a:off x="2483527" y="2681125"/>
            <a:ext cx="1129" cy="302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39667B-C476-48B7-9DE5-A5D45A46A5F9}"/>
              </a:ext>
            </a:extLst>
          </p:cNvPr>
          <p:cNvCxnSpPr>
            <a:cxnSpLocks/>
            <a:stCxn id="20" idx="2"/>
            <a:endCxn id="89" idx="0"/>
          </p:cNvCxnSpPr>
          <p:nvPr/>
        </p:nvCxnSpPr>
        <p:spPr>
          <a:xfrm>
            <a:off x="3525733" y="2198010"/>
            <a:ext cx="1" cy="781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1CE897-0662-4AA2-B302-9008234EA631}"/>
              </a:ext>
            </a:extLst>
          </p:cNvPr>
          <p:cNvCxnSpPr>
            <a:cxnSpLocks/>
            <a:stCxn id="28" idx="2"/>
            <a:endCxn id="90" idx="0"/>
          </p:cNvCxnSpPr>
          <p:nvPr/>
        </p:nvCxnSpPr>
        <p:spPr>
          <a:xfrm flipH="1">
            <a:off x="4550364" y="1666879"/>
            <a:ext cx="11499" cy="12896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FA1E51-997E-4F53-81DB-0BC7103ABB1E}"/>
              </a:ext>
            </a:extLst>
          </p:cNvPr>
          <p:cNvCxnSpPr>
            <a:cxnSpLocks/>
            <a:stCxn id="27" idx="2"/>
            <a:endCxn id="91" idx="0"/>
          </p:cNvCxnSpPr>
          <p:nvPr/>
        </p:nvCxnSpPr>
        <p:spPr>
          <a:xfrm flipH="1">
            <a:off x="5576461" y="2333235"/>
            <a:ext cx="5395" cy="6200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A1964C-EA2D-4B68-9131-948131CCE735}"/>
              </a:ext>
            </a:extLst>
          </p:cNvPr>
          <p:cNvSpPr txBox="1"/>
          <p:nvPr/>
        </p:nvSpPr>
        <p:spPr>
          <a:xfrm>
            <a:off x="5759582" y="1824164"/>
            <a:ext cx="1672909"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Cognitive Services</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2" name="Straight Connector 51">
            <a:extLst>
              <a:ext uri="{FF2B5EF4-FFF2-40B4-BE49-F238E27FC236}">
                <a16:creationId xmlns:a16="http://schemas.microsoft.com/office/drawing/2014/main" id="{F34BEB93-15F5-4D7D-AD86-542BE0773B98}"/>
              </a:ext>
            </a:extLst>
          </p:cNvPr>
          <p:cNvCxnSpPr>
            <a:cxnSpLocks/>
            <a:stCxn id="63" idx="0"/>
            <a:endCxn id="65" idx="2"/>
          </p:cNvCxnSpPr>
          <p:nvPr/>
        </p:nvCxnSpPr>
        <p:spPr>
          <a:xfrm flipV="1">
            <a:off x="6594006" y="2695323"/>
            <a:ext cx="2031" cy="2462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384F9D-51FF-477D-90EE-4CDA95E2E2E2}"/>
              </a:ext>
            </a:extLst>
          </p:cNvPr>
          <p:cNvSpPr txBox="1"/>
          <p:nvPr/>
        </p:nvSpPr>
        <p:spPr>
          <a:xfrm>
            <a:off x="7743454" y="796585"/>
            <a:ext cx="1672909"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Storage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E80EF121-1438-4837-9B01-7A78140E56A9}"/>
              </a:ext>
            </a:extLst>
          </p:cNvPr>
          <p:cNvCxnSpPr>
            <a:cxnSpLocks/>
            <a:stCxn id="72" idx="2"/>
            <a:endCxn id="69" idx="0"/>
          </p:cNvCxnSpPr>
          <p:nvPr/>
        </p:nvCxnSpPr>
        <p:spPr>
          <a:xfrm>
            <a:off x="8579909" y="1279946"/>
            <a:ext cx="0" cy="16637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E7316B-2E11-4D28-AF43-561DB626A2BF}"/>
              </a:ext>
            </a:extLst>
          </p:cNvPr>
          <p:cNvSpPr txBox="1"/>
          <p:nvPr/>
        </p:nvSpPr>
        <p:spPr>
          <a:xfrm>
            <a:off x="8690548" y="1685298"/>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SQL Database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A648329C-2CCE-4C41-BA7E-85C9A3CF0062}"/>
              </a:ext>
            </a:extLst>
          </p:cNvPr>
          <p:cNvCxnSpPr>
            <a:cxnSpLocks/>
            <a:endCxn id="76" idx="0"/>
          </p:cNvCxnSpPr>
          <p:nvPr/>
        </p:nvCxnSpPr>
        <p:spPr>
          <a:xfrm>
            <a:off x="9595827" y="2362558"/>
            <a:ext cx="6637" cy="590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E09C62B-9EBD-4BDD-B512-0D84BBC77E3F}"/>
              </a:ext>
            </a:extLst>
          </p:cNvPr>
          <p:cNvSpPr txBox="1"/>
          <p:nvPr/>
        </p:nvSpPr>
        <p:spPr>
          <a:xfrm>
            <a:off x="9749884" y="978715"/>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Cosmos DB</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95" name="Straight Connector 94">
            <a:extLst>
              <a:ext uri="{FF2B5EF4-FFF2-40B4-BE49-F238E27FC236}">
                <a16:creationId xmlns:a16="http://schemas.microsoft.com/office/drawing/2014/main" id="{ED448429-3E2B-4171-93CB-62213923A5E6}"/>
              </a:ext>
            </a:extLst>
          </p:cNvPr>
          <p:cNvCxnSpPr>
            <a:cxnSpLocks/>
            <a:endCxn id="92" idx="0"/>
          </p:cNvCxnSpPr>
          <p:nvPr/>
        </p:nvCxnSpPr>
        <p:spPr>
          <a:xfrm flipH="1">
            <a:off x="10605355" y="1655975"/>
            <a:ext cx="648" cy="129353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50A7E6E-7E74-4E8B-A16C-5DF48C1A434B}"/>
              </a:ext>
            </a:extLst>
          </p:cNvPr>
          <p:cNvSpPr txBox="1"/>
          <p:nvPr/>
        </p:nvSpPr>
        <p:spPr>
          <a:xfrm>
            <a:off x="6765617" y="1331552"/>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App Insights</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06" name="Straight Connector 105">
            <a:extLst>
              <a:ext uri="{FF2B5EF4-FFF2-40B4-BE49-F238E27FC236}">
                <a16:creationId xmlns:a16="http://schemas.microsoft.com/office/drawing/2014/main" id="{9F46E1F5-DC4A-41C9-B565-1C2FC9399377}"/>
              </a:ext>
            </a:extLst>
          </p:cNvPr>
          <p:cNvCxnSpPr>
            <a:cxnSpLocks/>
            <a:stCxn id="105" idx="2"/>
            <a:endCxn id="104" idx="0"/>
          </p:cNvCxnSpPr>
          <p:nvPr/>
        </p:nvCxnSpPr>
        <p:spPr>
          <a:xfrm flipH="1">
            <a:off x="7600252" y="2008812"/>
            <a:ext cx="1820" cy="93026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278B8E7-7120-42E5-8F51-F7F2C54771CB}"/>
              </a:ext>
            </a:extLst>
          </p:cNvPr>
          <p:cNvSpPr/>
          <p:nvPr/>
        </p:nvSpPr>
        <p:spPr bwMode="auto">
          <a:xfrm>
            <a:off x="11195083" y="3145824"/>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3B9327D-893E-4889-B628-B4CC172EA618}"/>
              </a:ext>
            </a:extLst>
          </p:cNvPr>
          <p:cNvSpPr/>
          <p:nvPr/>
        </p:nvSpPr>
        <p:spPr bwMode="auto">
          <a:xfrm>
            <a:off x="11532991" y="3145229"/>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25565D19-715C-4428-8AA4-A6ED88CE4532}"/>
              </a:ext>
            </a:extLst>
          </p:cNvPr>
          <p:cNvSpPr/>
          <p:nvPr/>
        </p:nvSpPr>
        <p:spPr bwMode="auto">
          <a:xfrm>
            <a:off x="11874205" y="3152910"/>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7" name="Group 116">
            <a:extLst>
              <a:ext uri="{FF2B5EF4-FFF2-40B4-BE49-F238E27FC236}">
                <a16:creationId xmlns:a16="http://schemas.microsoft.com/office/drawing/2014/main" id="{375F3A09-168E-4749-95EB-732DC0455DB4}"/>
              </a:ext>
            </a:extLst>
          </p:cNvPr>
          <p:cNvGrpSpPr/>
          <p:nvPr/>
        </p:nvGrpSpPr>
        <p:grpSpPr>
          <a:xfrm>
            <a:off x="7254217" y="2939081"/>
            <a:ext cx="692070" cy="672468"/>
            <a:chOff x="7254217" y="2939081"/>
            <a:chExt cx="692070" cy="672468"/>
          </a:xfrm>
        </p:grpSpPr>
        <p:sp>
          <p:nvSpPr>
            <p:cNvPr id="104" name="Oval 103">
              <a:extLst>
                <a:ext uri="{FF2B5EF4-FFF2-40B4-BE49-F238E27FC236}">
                  <a16:creationId xmlns:a16="http://schemas.microsoft.com/office/drawing/2014/main" id="{C478E6E7-EDF0-420B-98C8-E97D4AEFC564}"/>
                </a:ext>
              </a:extLst>
            </p:cNvPr>
            <p:cNvSpPr/>
            <p:nvPr/>
          </p:nvSpPr>
          <p:spPr bwMode="auto">
            <a:xfrm>
              <a:off x="7254217" y="2939081"/>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6" name="Picture 115">
              <a:extLst>
                <a:ext uri="{FF2B5EF4-FFF2-40B4-BE49-F238E27FC236}">
                  <a16:creationId xmlns:a16="http://schemas.microsoft.com/office/drawing/2014/main" id="{A5103AB2-7D38-4AAF-B8CC-BE41758A0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774" y="3043379"/>
              <a:ext cx="479023" cy="479023"/>
            </a:xfrm>
            <a:prstGeom prst="rect">
              <a:avLst/>
            </a:prstGeom>
          </p:spPr>
        </p:pic>
      </p:grpSp>
      <p:grpSp>
        <p:nvGrpSpPr>
          <p:cNvPr id="120" name="Group 119">
            <a:extLst>
              <a:ext uri="{FF2B5EF4-FFF2-40B4-BE49-F238E27FC236}">
                <a16:creationId xmlns:a16="http://schemas.microsoft.com/office/drawing/2014/main" id="{848C296F-E83C-4EBB-B3F1-F9BCC65E4B2E}"/>
              </a:ext>
            </a:extLst>
          </p:cNvPr>
          <p:cNvGrpSpPr/>
          <p:nvPr/>
        </p:nvGrpSpPr>
        <p:grpSpPr>
          <a:xfrm>
            <a:off x="3176156" y="2979426"/>
            <a:ext cx="699155" cy="667320"/>
            <a:chOff x="3176156" y="2979426"/>
            <a:chExt cx="699155" cy="667320"/>
          </a:xfrm>
        </p:grpSpPr>
        <p:sp>
          <p:nvSpPr>
            <p:cNvPr id="89" name="Oval 88"/>
            <p:cNvSpPr/>
            <p:nvPr/>
          </p:nvSpPr>
          <p:spPr bwMode="auto">
            <a:xfrm>
              <a:off x="3176156" y="2979426"/>
              <a:ext cx="699155" cy="66732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9" name="Picture 118" descr="A picture containing device&#10;&#10;Description generated with high confidence">
              <a:extLst>
                <a:ext uri="{FF2B5EF4-FFF2-40B4-BE49-F238E27FC236}">
                  <a16:creationId xmlns:a16="http://schemas.microsoft.com/office/drawing/2014/main" id="{473FBB23-3DFC-4D8A-84AE-3C35D0A98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385" y="3043378"/>
              <a:ext cx="510119" cy="510119"/>
            </a:xfrm>
            <a:prstGeom prst="rect">
              <a:avLst/>
            </a:prstGeom>
          </p:spPr>
        </p:pic>
      </p:grpSp>
      <p:sp>
        <p:nvSpPr>
          <p:cNvPr id="122" name="TextBox 121">
            <a:extLst>
              <a:ext uri="{FF2B5EF4-FFF2-40B4-BE49-F238E27FC236}">
                <a16:creationId xmlns:a16="http://schemas.microsoft.com/office/drawing/2014/main" id="{628769DD-4A14-4EAB-82D4-AB2ACC75009F}"/>
              </a:ext>
            </a:extLst>
          </p:cNvPr>
          <p:cNvSpPr txBox="1"/>
          <p:nvPr/>
        </p:nvSpPr>
        <p:spPr>
          <a:xfrm>
            <a:off x="10815784" y="2450221"/>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400" b="1" dirty="0">
                <a:solidFill>
                  <a:srgbClr val="1A1A1A"/>
                </a:solidFill>
                <a:latin typeface="Segoe UI" panose="020B0502040204020203" pitchFamily="34" charset="0"/>
                <a:cs typeface="Segoe UI" panose="020B0502040204020203" pitchFamily="34" charset="0"/>
              </a:rPr>
              <a:t>And many more…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nvGrpSpPr>
          <p:cNvPr id="126" name="Group 125">
            <a:extLst>
              <a:ext uri="{FF2B5EF4-FFF2-40B4-BE49-F238E27FC236}">
                <a16:creationId xmlns:a16="http://schemas.microsoft.com/office/drawing/2014/main" id="{0EE5279B-A5A9-4A7D-9187-58CD4DC004D4}"/>
              </a:ext>
            </a:extLst>
          </p:cNvPr>
          <p:cNvGrpSpPr/>
          <p:nvPr/>
        </p:nvGrpSpPr>
        <p:grpSpPr>
          <a:xfrm>
            <a:off x="9256429" y="2953265"/>
            <a:ext cx="692070" cy="672468"/>
            <a:chOff x="9256429" y="2953265"/>
            <a:chExt cx="692070" cy="672468"/>
          </a:xfrm>
        </p:grpSpPr>
        <p:sp>
          <p:nvSpPr>
            <p:cNvPr id="76" name="Oval 75">
              <a:extLst>
                <a:ext uri="{FF2B5EF4-FFF2-40B4-BE49-F238E27FC236}">
                  <a16:creationId xmlns:a16="http://schemas.microsoft.com/office/drawing/2014/main" id="{7C2E9A5A-D020-4C67-94D9-83ECD032A6CC}"/>
                </a:ext>
              </a:extLst>
            </p:cNvPr>
            <p:cNvSpPr/>
            <p:nvPr/>
          </p:nvSpPr>
          <p:spPr bwMode="auto">
            <a:xfrm>
              <a:off x="9256429"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5" name="Picture 124" descr="A close up of a sign&#10;&#10;Description generated with high confidence">
              <a:extLst>
                <a:ext uri="{FF2B5EF4-FFF2-40B4-BE49-F238E27FC236}">
                  <a16:creationId xmlns:a16="http://schemas.microsoft.com/office/drawing/2014/main" id="{C12D5EA1-BB59-4444-8E5E-C9D132E5D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3756" y="3062096"/>
              <a:ext cx="454806" cy="454806"/>
            </a:xfrm>
            <a:prstGeom prst="rect">
              <a:avLst/>
            </a:prstGeom>
          </p:spPr>
        </p:pic>
      </p:grpSp>
      <p:grpSp>
        <p:nvGrpSpPr>
          <p:cNvPr id="129" name="Group 128">
            <a:extLst>
              <a:ext uri="{FF2B5EF4-FFF2-40B4-BE49-F238E27FC236}">
                <a16:creationId xmlns:a16="http://schemas.microsoft.com/office/drawing/2014/main" id="{CC401A30-BAAF-4889-A86D-9CBF29B2BA46}"/>
              </a:ext>
            </a:extLst>
          </p:cNvPr>
          <p:cNvGrpSpPr/>
          <p:nvPr/>
        </p:nvGrpSpPr>
        <p:grpSpPr>
          <a:xfrm>
            <a:off x="8233874" y="2943669"/>
            <a:ext cx="692070" cy="672468"/>
            <a:chOff x="8233874" y="2943669"/>
            <a:chExt cx="692070" cy="672468"/>
          </a:xfrm>
        </p:grpSpPr>
        <p:sp>
          <p:nvSpPr>
            <p:cNvPr id="69" name="Oval 68">
              <a:extLst>
                <a:ext uri="{FF2B5EF4-FFF2-40B4-BE49-F238E27FC236}">
                  <a16:creationId xmlns:a16="http://schemas.microsoft.com/office/drawing/2014/main" id="{BBE40C00-DF9F-4B7F-9E17-FB38DD8A8CB9}"/>
                </a:ext>
              </a:extLst>
            </p:cNvPr>
            <p:cNvSpPr/>
            <p:nvPr/>
          </p:nvSpPr>
          <p:spPr bwMode="auto">
            <a:xfrm>
              <a:off x="8233874" y="294366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8" name="Picture 127">
              <a:extLst>
                <a:ext uri="{FF2B5EF4-FFF2-40B4-BE49-F238E27FC236}">
                  <a16:creationId xmlns:a16="http://schemas.microsoft.com/office/drawing/2014/main" id="{48E8C58B-9E8A-48C5-AA6D-D718EF2C3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787" y="3041733"/>
              <a:ext cx="502711" cy="502711"/>
            </a:xfrm>
            <a:prstGeom prst="rect">
              <a:avLst/>
            </a:prstGeom>
          </p:spPr>
        </p:pic>
      </p:grpSp>
      <p:grpSp>
        <p:nvGrpSpPr>
          <p:cNvPr id="136" name="Group 135">
            <a:extLst>
              <a:ext uri="{FF2B5EF4-FFF2-40B4-BE49-F238E27FC236}">
                <a16:creationId xmlns:a16="http://schemas.microsoft.com/office/drawing/2014/main" id="{E46CDE31-1533-4848-90ED-064E7B60C00D}"/>
              </a:ext>
            </a:extLst>
          </p:cNvPr>
          <p:cNvGrpSpPr/>
          <p:nvPr/>
        </p:nvGrpSpPr>
        <p:grpSpPr>
          <a:xfrm>
            <a:off x="2131563" y="2984085"/>
            <a:ext cx="706186" cy="677260"/>
            <a:chOff x="2131563" y="2984085"/>
            <a:chExt cx="706186" cy="677260"/>
          </a:xfrm>
        </p:grpSpPr>
        <p:sp>
          <p:nvSpPr>
            <p:cNvPr id="88" name="Oval 87"/>
            <p:cNvSpPr/>
            <p:nvPr/>
          </p:nvSpPr>
          <p:spPr bwMode="auto">
            <a:xfrm>
              <a:off x="2131563" y="2984085"/>
              <a:ext cx="706186"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5" name="Picture 134">
              <a:extLst>
                <a:ext uri="{FF2B5EF4-FFF2-40B4-BE49-F238E27FC236}">
                  <a16:creationId xmlns:a16="http://schemas.microsoft.com/office/drawing/2014/main" id="{463D76F5-493B-4270-95B8-A16804260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038" y="3056248"/>
              <a:ext cx="532934" cy="532934"/>
            </a:xfrm>
            <a:prstGeom prst="rect">
              <a:avLst/>
            </a:prstGeom>
          </p:spPr>
        </p:pic>
      </p:grpSp>
      <p:grpSp>
        <p:nvGrpSpPr>
          <p:cNvPr id="139" name="Group 138">
            <a:extLst>
              <a:ext uri="{FF2B5EF4-FFF2-40B4-BE49-F238E27FC236}">
                <a16:creationId xmlns:a16="http://schemas.microsoft.com/office/drawing/2014/main" id="{AEF9C421-D15E-4879-8860-D51AF9D78E21}"/>
              </a:ext>
            </a:extLst>
          </p:cNvPr>
          <p:cNvGrpSpPr/>
          <p:nvPr/>
        </p:nvGrpSpPr>
        <p:grpSpPr>
          <a:xfrm>
            <a:off x="1102329" y="2952810"/>
            <a:ext cx="705427" cy="677260"/>
            <a:chOff x="1102329" y="2952810"/>
            <a:chExt cx="705427" cy="677260"/>
          </a:xfrm>
        </p:grpSpPr>
        <p:sp>
          <p:nvSpPr>
            <p:cNvPr id="86" name="Oval 85"/>
            <p:cNvSpPr/>
            <p:nvPr/>
          </p:nvSpPr>
          <p:spPr bwMode="auto">
            <a:xfrm>
              <a:off x="1102329" y="2952810"/>
              <a:ext cx="705427"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descr="A picture containing vector graphics&#10;&#10;Description generated with high confidence">
              <a:extLst>
                <a:ext uri="{FF2B5EF4-FFF2-40B4-BE49-F238E27FC236}">
                  <a16:creationId xmlns:a16="http://schemas.microsoft.com/office/drawing/2014/main" id="{EAA753EB-1EC0-498A-A741-5AEC1288E4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9611" y="3061355"/>
              <a:ext cx="441344" cy="441344"/>
            </a:xfrm>
            <a:prstGeom prst="rect">
              <a:avLst/>
            </a:prstGeom>
            <a:ln>
              <a:noFill/>
            </a:ln>
          </p:spPr>
        </p:pic>
      </p:grpSp>
      <p:grpSp>
        <p:nvGrpSpPr>
          <p:cNvPr id="143" name="Group 142">
            <a:extLst>
              <a:ext uri="{FF2B5EF4-FFF2-40B4-BE49-F238E27FC236}">
                <a16:creationId xmlns:a16="http://schemas.microsoft.com/office/drawing/2014/main" id="{812DFCE5-5FA4-43AB-8BBD-B6EF48F6E36B}"/>
              </a:ext>
            </a:extLst>
          </p:cNvPr>
          <p:cNvGrpSpPr/>
          <p:nvPr/>
        </p:nvGrpSpPr>
        <p:grpSpPr>
          <a:xfrm>
            <a:off x="4200786" y="2956489"/>
            <a:ext cx="699155" cy="672468"/>
            <a:chOff x="4200786" y="2956489"/>
            <a:chExt cx="699155" cy="672468"/>
          </a:xfrm>
        </p:grpSpPr>
        <p:sp>
          <p:nvSpPr>
            <p:cNvPr id="90" name="Oval 89"/>
            <p:cNvSpPr/>
            <p:nvPr/>
          </p:nvSpPr>
          <p:spPr bwMode="auto">
            <a:xfrm>
              <a:off x="4200786" y="2956489"/>
              <a:ext cx="699155"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CE021180-5C5D-452E-9700-583C691CB7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7582" y="3046630"/>
              <a:ext cx="527998" cy="527998"/>
            </a:xfrm>
            <a:prstGeom prst="rect">
              <a:avLst/>
            </a:prstGeom>
          </p:spPr>
        </p:pic>
      </p:grpSp>
      <p:grpSp>
        <p:nvGrpSpPr>
          <p:cNvPr id="146" name="Group 145">
            <a:extLst>
              <a:ext uri="{FF2B5EF4-FFF2-40B4-BE49-F238E27FC236}">
                <a16:creationId xmlns:a16="http://schemas.microsoft.com/office/drawing/2014/main" id="{9D61299C-2732-43C3-BBE7-92D7D3DB3C5C}"/>
              </a:ext>
            </a:extLst>
          </p:cNvPr>
          <p:cNvGrpSpPr/>
          <p:nvPr/>
        </p:nvGrpSpPr>
        <p:grpSpPr>
          <a:xfrm>
            <a:off x="5230426" y="2953265"/>
            <a:ext cx="692070" cy="672468"/>
            <a:chOff x="5230426" y="2953265"/>
            <a:chExt cx="692070" cy="672468"/>
          </a:xfrm>
        </p:grpSpPr>
        <p:sp>
          <p:nvSpPr>
            <p:cNvPr id="91" name="Oval 90"/>
            <p:cNvSpPr/>
            <p:nvPr/>
          </p:nvSpPr>
          <p:spPr bwMode="auto">
            <a:xfrm>
              <a:off x="5230426"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1D3958AF-4764-4905-9441-937433EBC1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7604" y="3046580"/>
              <a:ext cx="454362" cy="449313"/>
            </a:xfrm>
            <a:prstGeom prst="rect">
              <a:avLst/>
            </a:prstGeom>
          </p:spPr>
        </p:pic>
      </p:grpSp>
      <p:grpSp>
        <p:nvGrpSpPr>
          <p:cNvPr id="153" name="Group 152">
            <a:extLst>
              <a:ext uri="{FF2B5EF4-FFF2-40B4-BE49-F238E27FC236}">
                <a16:creationId xmlns:a16="http://schemas.microsoft.com/office/drawing/2014/main" id="{E02BF1F1-A2DF-4605-959C-772CE5BE049E}"/>
              </a:ext>
            </a:extLst>
          </p:cNvPr>
          <p:cNvGrpSpPr/>
          <p:nvPr/>
        </p:nvGrpSpPr>
        <p:grpSpPr>
          <a:xfrm>
            <a:off x="159489" y="2956489"/>
            <a:ext cx="662479" cy="668521"/>
            <a:chOff x="159489" y="2956489"/>
            <a:chExt cx="662479" cy="668521"/>
          </a:xfrm>
        </p:grpSpPr>
        <p:sp>
          <p:nvSpPr>
            <p:cNvPr id="83" name="Oval 82"/>
            <p:cNvSpPr/>
            <p:nvPr/>
          </p:nvSpPr>
          <p:spPr bwMode="auto">
            <a:xfrm>
              <a:off x="159489" y="2956489"/>
              <a:ext cx="662479" cy="668521"/>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2" name="Picture 151" descr="A picture containing plate&#10;&#10;Description generated with high confidence">
              <a:extLst>
                <a:ext uri="{FF2B5EF4-FFF2-40B4-BE49-F238E27FC236}">
                  <a16:creationId xmlns:a16="http://schemas.microsoft.com/office/drawing/2014/main" id="{5369451A-A085-4524-986C-FBE25BA4C7C3}"/>
                </a:ext>
              </a:extLst>
            </p:cNvPr>
            <p:cNvPicPr>
              <a:picLocks noChangeAspect="1"/>
            </p:cNvPicPr>
            <p:nvPr/>
          </p:nvPicPr>
          <p:blipFill rotWithShape="1">
            <a:blip r:embed="rId11">
              <a:extLst>
                <a:ext uri="{28A0092B-C50C-407E-A947-70E740481C1C}">
                  <a14:useLocalDpi xmlns:a14="http://schemas.microsoft.com/office/drawing/2010/main" val="0"/>
                </a:ext>
              </a:extLst>
            </a:blip>
            <a:srcRect l="26917" t="29687" r="14505" b="11719"/>
            <a:stretch/>
          </p:blipFill>
          <p:spPr>
            <a:xfrm>
              <a:off x="258756" y="3064123"/>
              <a:ext cx="457200" cy="457200"/>
            </a:xfrm>
            <a:prstGeom prst="rect">
              <a:avLst/>
            </a:prstGeom>
          </p:spPr>
        </p:pic>
      </p:grpSp>
      <p:grpSp>
        <p:nvGrpSpPr>
          <p:cNvPr id="155" name="Group 154">
            <a:extLst>
              <a:ext uri="{FF2B5EF4-FFF2-40B4-BE49-F238E27FC236}">
                <a16:creationId xmlns:a16="http://schemas.microsoft.com/office/drawing/2014/main" id="{E05D630F-5962-4AAD-8104-66ED67DFD563}"/>
              </a:ext>
            </a:extLst>
          </p:cNvPr>
          <p:cNvGrpSpPr/>
          <p:nvPr/>
        </p:nvGrpSpPr>
        <p:grpSpPr>
          <a:xfrm>
            <a:off x="10259320" y="2949508"/>
            <a:ext cx="692070" cy="672468"/>
            <a:chOff x="10259320" y="2949508"/>
            <a:chExt cx="692070" cy="672468"/>
          </a:xfrm>
        </p:grpSpPr>
        <p:sp>
          <p:nvSpPr>
            <p:cNvPr id="92" name="Oval 91">
              <a:extLst>
                <a:ext uri="{FF2B5EF4-FFF2-40B4-BE49-F238E27FC236}">
                  <a16:creationId xmlns:a16="http://schemas.microsoft.com/office/drawing/2014/main" id="{8D27E0DD-C3BC-44AE-A17E-3B80A99CF6A2}"/>
                </a:ext>
              </a:extLst>
            </p:cNvPr>
            <p:cNvSpPr/>
            <p:nvPr/>
          </p:nvSpPr>
          <p:spPr bwMode="auto">
            <a:xfrm>
              <a:off x="10259320" y="2949508"/>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4" name="Picture 153">
              <a:extLst>
                <a:ext uri="{FF2B5EF4-FFF2-40B4-BE49-F238E27FC236}">
                  <a16:creationId xmlns:a16="http://schemas.microsoft.com/office/drawing/2014/main" id="{76D2F9C4-711D-4DFF-ADFB-574B0B8DC4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958" y="3052334"/>
              <a:ext cx="459961" cy="423164"/>
            </a:xfrm>
            <a:prstGeom prst="rect">
              <a:avLst/>
            </a:prstGeom>
          </p:spPr>
        </p:pic>
      </p:grpSp>
      <p:cxnSp>
        <p:nvCxnSpPr>
          <p:cNvPr id="4" name="Straight Connector 3">
            <a:extLst>
              <a:ext uri="{FF2B5EF4-FFF2-40B4-BE49-F238E27FC236}">
                <a16:creationId xmlns:a16="http://schemas.microsoft.com/office/drawing/2014/main" id="{DEC38B7B-A523-4702-93CC-5F2132A56C6B}"/>
              </a:ext>
            </a:extLst>
          </p:cNvPr>
          <p:cNvCxnSpPr>
            <a:cxnSpLocks/>
            <a:stCxn id="86" idx="4"/>
            <a:endCxn id="7" idx="0"/>
          </p:cNvCxnSpPr>
          <p:nvPr/>
        </p:nvCxnSpPr>
        <p:spPr>
          <a:xfrm>
            <a:off x="1455043" y="3630070"/>
            <a:ext cx="2080" cy="5155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8D60C5-6C80-43F1-9464-BFA06828A092}"/>
              </a:ext>
            </a:extLst>
          </p:cNvPr>
          <p:cNvSpPr txBox="1"/>
          <p:nvPr/>
        </p:nvSpPr>
        <p:spPr>
          <a:xfrm>
            <a:off x="508583" y="4145597"/>
            <a:ext cx="1897080" cy="1292662"/>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Fully managed platform perfect for running .NET Framework and .NET Core web aps and services</a:t>
            </a:r>
          </a:p>
        </p:txBody>
      </p:sp>
      <p:cxnSp>
        <p:nvCxnSpPr>
          <p:cNvPr id="15" name="Straight Connector 14">
            <a:extLst>
              <a:ext uri="{FF2B5EF4-FFF2-40B4-BE49-F238E27FC236}">
                <a16:creationId xmlns:a16="http://schemas.microsoft.com/office/drawing/2014/main" id="{7305D331-C56A-4D67-85F2-5D8EDB027B4E}"/>
              </a:ext>
            </a:extLst>
          </p:cNvPr>
          <p:cNvCxnSpPr>
            <a:cxnSpLocks/>
            <a:stCxn id="104" idx="4"/>
            <a:endCxn id="75" idx="0"/>
          </p:cNvCxnSpPr>
          <p:nvPr/>
        </p:nvCxnSpPr>
        <p:spPr>
          <a:xfrm flipH="1">
            <a:off x="7598894" y="3611549"/>
            <a:ext cx="1358" cy="6042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250E1DE-0F55-419E-B10C-03A2657DB6E8}"/>
              </a:ext>
            </a:extLst>
          </p:cNvPr>
          <p:cNvSpPr txBox="1"/>
          <p:nvPr/>
        </p:nvSpPr>
        <p:spPr>
          <a:xfrm>
            <a:off x="6650354" y="4215789"/>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Application performance and usability monitoring</a:t>
            </a:r>
          </a:p>
        </p:txBody>
      </p:sp>
      <p:cxnSp>
        <p:nvCxnSpPr>
          <p:cNvPr id="25" name="Straight Connector 24">
            <a:extLst>
              <a:ext uri="{FF2B5EF4-FFF2-40B4-BE49-F238E27FC236}">
                <a16:creationId xmlns:a16="http://schemas.microsoft.com/office/drawing/2014/main" id="{FDA48A84-E4D7-4D57-8784-5CF1F0DA99A7}"/>
              </a:ext>
            </a:extLst>
          </p:cNvPr>
          <p:cNvCxnSpPr>
            <a:cxnSpLocks/>
            <a:stCxn id="90" idx="4"/>
            <a:endCxn id="80" idx="0"/>
          </p:cNvCxnSpPr>
          <p:nvPr/>
        </p:nvCxnSpPr>
        <p:spPr>
          <a:xfrm flipH="1">
            <a:off x="4550363" y="3628957"/>
            <a:ext cx="1" cy="3456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A5C9D4-9034-43B8-9B69-AF939ED06167}"/>
              </a:ext>
            </a:extLst>
          </p:cNvPr>
          <p:cNvSpPr txBox="1"/>
          <p:nvPr/>
        </p:nvSpPr>
        <p:spPr>
          <a:xfrm>
            <a:off x="3601823" y="3974637"/>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Extend apps with serverless, event driven tasks</a:t>
            </a:r>
          </a:p>
        </p:txBody>
      </p:sp>
      <p:cxnSp>
        <p:nvCxnSpPr>
          <p:cNvPr id="32" name="Straight Connector 31">
            <a:extLst>
              <a:ext uri="{FF2B5EF4-FFF2-40B4-BE49-F238E27FC236}">
                <a16:creationId xmlns:a16="http://schemas.microsoft.com/office/drawing/2014/main" id="{A7DBE954-4A02-466E-8683-9A73E1BB845C}"/>
              </a:ext>
            </a:extLst>
          </p:cNvPr>
          <p:cNvCxnSpPr>
            <a:cxnSpLocks/>
            <a:stCxn id="76" idx="4"/>
            <a:endCxn id="87" idx="0"/>
          </p:cNvCxnSpPr>
          <p:nvPr/>
        </p:nvCxnSpPr>
        <p:spPr>
          <a:xfrm flipH="1">
            <a:off x="9595676" y="3625733"/>
            <a:ext cx="6788" cy="10341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7C6606-6437-4D78-9736-6BE7E56F7151}"/>
              </a:ext>
            </a:extLst>
          </p:cNvPr>
          <p:cNvCxnSpPr>
            <a:cxnSpLocks/>
            <a:stCxn id="92" idx="4"/>
            <a:endCxn id="96" idx="0"/>
          </p:cNvCxnSpPr>
          <p:nvPr/>
        </p:nvCxnSpPr>
        <p:spPr>
          <a:xfrm flipH="1">
            <a:off x="10601705" y="3621976"/>
            <a:ext cx="3650" cy="1031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BCD08E-E0AC-4FAB-ABC9-BF1B38A6FF27}"/>
              </a:ext>
            </a:extLst>
          </p:cNvPr>
          <p:cNvGrpSpPr/>
          <p:nvPr/>
        </p:nvGrpSpPr>
        <p:grpSpPr>
          <a:xfrm>
            <a:off x="8794872" y="4653488"/>
            <a:ext cx="2755373" cy="634217"/>
            <a:chOff x="8794872" y="4653488"/>
            <a:chExt cx="2755373" cy="634217"/>
          </a:xfrm>
        </p:grpSpPr>
        <p:sp>
          <p:nvSpPr>
            <p:cNvPr id="87" name="TextBox 86">
              <a:extLst>
                <a:ext uri="{FF2B5EF4-FFF2-40B4-BE49-F238E27FC236}">
                  <a16:creationId xmlns:a16="http://schemas.microsoft.com/office/drawing/2014/main" id="{0AE7EBE2-2970-4A27-B696-A5F62C5C6608}"/>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Relational Database</a:t>
              </a:r>
            </a:p>
          </p:txBody>
        </p:sp>
        <p:sp>
          <p:nvSpPr>
            <p:cNvPr id="96" name="TextBox 95">
              <a:extLst>
                <a:ext uri="{FF2B5EF4-FFF2-40B4-BE49-F238E27FC236}">
                  <a16:creationId xmlns:a16="http://schemas.microsoft.com/office/drawing/2014/main" id="{C12F66F0-405F-4CF5-879C-63744F0AC7F7}"/>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Non-Relational Database</a:t>
              </a:r>
            </a:p>
          </p:txBody>
        </p:sp>
      </p:grpSp>
      <p:cxnSp>
        <p:nvCxnSpPr>
          <p:cNvPr id="40" name="Straight Connector 39">
            <a:extLst>
              <a:ext uri="{FF2B5EF4-FFF2-40B4-BE49-F238E27FC236}">
                <a16:creationId xmlns:a16="http://schemas.microsoft.com/office/drawing/2014/main" id="{095198CA-0FFE-47AE-8783-8760232B2971}"/>
              </a:ext>
            </a:extLst>
          </p:cNvPr>
          <p:cNvCxnSpPr>
            <a:cxnSpLocks/>
            <a:stCxn id="69" idx="4"/>
            <a:endCxn id="98" idx="0"/>
          </p:cNvCxnSpPr>
          <p:nvPr/>
        </p:nvCxnSpPr>
        <p:spPr>
          <a:xfrm>
            <a:off x="8579909" y="3616137"/>
            <a:ext cx="17519" cy="17625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C3163C3-455C-4020-8D69-855657C87012}"/>
              </a:ext>
            </a:extLst>
          </p:cNvPr>
          <p:cNvSpPr txBox="1"/>
          <p:nvPr/>
        </p:nvSpPr>
        <p:spPr>
          <a:xfrm>
            <a:off x="7648888" y="5378672"/>
            <a:ext cx="1897080"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Store anything. Great for binaries</a:t>
            </a:r>
          </a:p>
        </p:txBody>
      </p:sp>
      <p:cxnSp>
        <p:nvCxnSpPr>
          <p:cNvPr id="44" name="Straight Connector 43">
            <a:extLst>
              <a:ext uri="{FF2B5EF4-FFF2-40B4-BE49-F238E27FC236}">
                <a16:creationId xmlns:a16="http://schemas.microsoft.com/office/drawing/2014/main" id="{AC4F563D-72CE-47AC-8790-965D6944948A}"/>
              </a:ext>
            </a:extLst>
          </p:cNvPr>
          <p:cNvCxnSpPr>
            <a:stCxn id="89" idx="4"/>
          </p:cNvCxnSpPr>
          <p:nvPr/>
        </p:nvCxnSpPr>
        <p:spPr>
          <a:xfrm flipH="1">
            <a:off x="3525733" y="3646746"/>
            <a:ext cx="1" cy="11451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E0CF4B3-0DDD-4D51-AE20-8B9DC27A80F2}"/>
              </a:ext>
            </a:extLst>
          </p:cNvPr>
          <p:cNvSpPr txBox="1"/>
          <p:nvPr/>
        </p:nvSpPr>
        <p:spPr>
          <a:xfrm>
            <a:off x="2630928" y="4713874"/>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Build native .NET, fully managed, scalable microservices</a:t>
            </a:r>
          </a:p>
        </p:txBody>
      </p:sp>
      <p:sp>
        <p:nvSpPr>
          <p:cNvPr id="103" name="TextBox 102">
            <a:extLst>
              <a:ext uri="{FF2B5EF4-FFF2-40B4-BE49-F238E27FC236}">
                <a16:creationId xmlns:a16="http://schemas.microsoft.com/office/drawing/2014/main" id="{43E4215E-0B0A-4942-BEE0-44BC71337ED7}"/>
              </a:ext>
            </a:extLst>
          </p:cNvPr>
          <p:cNvSpPr txBox="1"/>
          <p:nvPr/>
        </p:nvSpPr>
        <p:spPr>
          <a:xfrm>
            <a:off x="1522484" y="5609504"/>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Container orchestrator for Linux workloads (.NET Core)</a:t>
            </a:r>
          </a:p>
        </p:txBody>
      </p:sp>
      <p:cxnSp>
        <p:nvCxnSpPr>
          <p:cNvPr id="46" name="Straight Connector 45">
            <a:extLst>
              <a:ext uri="{FF2B5EF4-FFF2-40B4-BE49-F238E27FC236}">
                <a16:creationId xmlns:a16="http://schemas.microsoft.com/office/drawing/2014/main" id="{A94749BF-E4B7-4B30-B1F4-AA6F5EFA8F78}"/>
              </a:ext>
            </a:extLst>
          </p:cNvPr>
          <p:cNvCxnSpPr>
            <a:stCxn id="88" idx="4"/>
            <a:endCxn id="103" idx="0"/>
          </p:cNvCxnSpPr>
          <p:nvPr/>
        </p:nvCxnSpPr>
        <p:spPr>
          <a:xfrm flipH="1">
            <a:off x="2471024" y="3661345"/>
            <a:ext cx="13632" cy="19481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3AC3DC3-9966-4B70-B18E-A0BDBA071284}"/>
              </a:ext>
            </a:extLst>
          </p:cNvPr>
          <p:cNvGrpSpPr/>
          <p:nvPr/>
        </p:nvGrpSpPr>
        <p:grpSpPr>
          <a:xfrm>
            <a:off x="6247971" y="2941539"/>
            <a:ext cx="692070" cy="672468"/>
            <a:chOff x="6247971" y="2941539"/>
            <a:chExt cx="692070" cy="672468"/>
          </a:xfrm>
        </p:grpSpPr>
        <p:sp>
          <p:nvSpPr>
            <p:cNvPr id="63" name="Oval 62">
              <a:extLst>
                <a:ext uri="{FF2B5EF4-FFF2-40B4-BE49-F238E27FC236}">
                  <a16:creationId xmlns:a16="http://schemas.microsoft.com/office/drawing/2014/main" id="{D46E51ED-3178-4AFC-B41A-D2F522DCC782}"/>
                </a:ext>
              </a:extLst>
            </p:cNvPr>
            <p:cNvSpPr/>
            <p:nvPr/>
          </p:nvSpPr>
          <p:spPr bwMode="auto">
            <a:xfrm>
              <a:off x="6247971" y="294153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8" name="brain_2" title="Icon of a brain with circles and connection lines inside">
              <a:extLst>
                <a:ext uri="{FF2B5EF4-FFF2-40B4-BE49-F238E27FC236}">
                  <a16:creationId xmlns:a16="http://schemas.microsoft.com/office/drawing/2014/main" id="{B7134710-E9BE-4A92-BB68-BD75103048D5}"/>
                </a:ext>
              </a:extLst>
            </p:cNvPr>
            <p:cNvSpPr>
              <a:spLocks noChangeAspect="1" noEditPoints="1"/>
            </p:cNvSpPr>
            <p:nvPr/>
          </p:nvSpPr>
          <p:spPr bwMode="auto">
            <a:xfrm>
              <a:off x="6326707" y="3094902"/>
              <a:ext cx="536628" cy="35982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AB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gradFill>
                  <a:gsLst>
                    <a:gs pos="0">
                      <a:srgbClr val="505050"/>
                    </a:gs>
                    <a:gs pos="100000">
                      <a:srgbClr val="505050"/>
                    </a:gs>
                  </a:gsLst>
                </a:gradFill>
              </a:endParaRPr>
            </a:p>
          </p:txBody>
        </p:sp>
      </p:grpSp>
      <p:cxnSp>
        <p:nvCxnSpPr>
          <p:cNvPr id="110" name="Straight Connector 109">
            <a:extLst>
              <a:ext uri="{FF2B5EF4-FFF2-40B4-BE49-F238E27FC236}">
                <a16:creationId xmlns:a16="http://schemas.microsoft.com/office/drawing/2014/main" id="{445699EC-9206-4DB0-B737-A2603E81C2B1}"/>
              </a:ext>
            </a:extLst>
          </p:cNvPr>
          <p:cNvCxnSpPr>
            <a:cxnSpLocks/>
            <a:stCxn id="91" idx="4"/>
            <a:endCxn id="111" idx="0"/>
          </p:cNvCxnSpPr>
          <p:nvPr/>
        </p:nvCxnSpPr>
        <p:spPr>
          <a:xfrm>
            <a:off x="5576461" y="3625733"/>
            <a:ext cx="0" cy="1189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96EBE5-A99F-43A7-8F11-9404406AB126}"/>
              </a:ext>
            </a:extLst>
          </p:cNvPr>
          <p:cNvSpPr txBox="1"/>
          <p:nvPr/>
        </p:nvSpPr>
        <p:spPr>
          <a:xfrm>
            <a:off x="4627921" y="4815440"/>
            <a:ext cx="1897080" cy="1126462"/>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Fully managed real-time web functions, like chat, gaming, tickers, collaboration and more</a:t>
            </a:r>
          </a:p>
        </p:txBody>
      </p:sp>
      <p:cxnSp>
        <p:nvCxnSpPr>
          <p:cNvPr id="115" name="Straight Connector 114">
            <a:extLst>
              <a:ext uri="{FF2B5EF4-FFF2-40B4-BE49-F238E27FC236}">
                <a16:creationId xmlns:a16="http://schemas.microsoft.com/office/drawing/2014/main" id="{9AAE9FF2-0545-4F6E-84F3-101C321A86CA}"/>
              </a:ext>
            </a:extLst>
          </p:cNvPr>
          <p:cNvCxnSpPr>
            <a:cxnSpLocks/>
            <a:stCxn id="63" idx="4"/>
            <a:endCxn id="118" idx="0"/>
          </p:cNvCxnSpPr>
          <p:nvPr/>
        </p:nvCxnSpPr>
        <p:spPr>
          <a:xfrm flipH="1">
            <a:off x="6587678" y="3614007"/>
            <a:ext cx="6328" cy="263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49440E6-32C1-4DD9-AB6C-6AA88B61D006}"/>
              </a:ext>
            </a:extLst>
          </p:cNvPr>
          <p:cNvSpPr txBox="1"/>
          <p:nvPr/>
        </p:nvSpPr>
        <p:spPr>
          <a:xfrm>
            <a:off x="5870721" y="3877964"/>
            <a:ext cx="1433914"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Commoditized AI</a:t>
            </a:r>
          </a:p>
        </p:txBody>
      </p:sp>
    </p:spTree>
    <p:extLst>
      <p:ext uri="{BB962C8B-B14F-4D97-AF65-F5344CB8AC3E}">
        <p14:creationId xmlns:p14="http://schemas.microsoft.com/office/powerpoint/2010/main" val="326353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250" fill="hold"/>
                                        <p:tgtEl>
                                          <p:spTgt spid="153"/>
                                        </p:tgtEl>
                                        <p:attrNameLst>
                                          <p:attrName>ppt_w</p:attrName>
                                        </p:attrNameLst>
                                      </p:cBhvr>
                                      <p:tavLst>
                                        <p:tav tm="0">
                                          <p:val>
                                            <p:fltVal val="0"/>
                                          </p:val>
                                        </p:tav>
                                        <p:tav tm="100000">
                                          <p:val>
                                            <p:strVal val="#ppt_w"/>
                                          </p:val>
                                        </p:tav>
                                      </p:tavLst>
                                    </p:anim>
                                    <p:anim calcmode="lin" valueType="num">
                                      <p:cBhvr>
                                        <p:cTn id="8" dur="250" fill="hold"/>
                                        <p:tgtEl>
                                          <p:spTgt spid="153"/>
                                        </p:tgtEl>
                                        <p:attrNameLst>
                                          <p:attrName>ppt_h</p:attrName>
                                        </p:attrNameLst>
                                      </p:cBhvr>
                                      <p:tavLst>
                                        <p:tav tm="0">
                                          <p:val>
                                            <p:fltVal val="0"/>
                                          </p:val>
                                        </p:tav>
                                        <p:tav tm="100000">
                                          <p:val>
                                            <p:strVal val="#ppt_h"/>
                                          </p:val>
                                        </p:tav>
                                      </p:tavLst>
                                    </p:anim>
                                    <p:animEffect transition="in" filter="fade">
                                      <p:cBhvr>
                                        <p:cTn id="9" dur="250"/>
                                        <p:tgtEl>
                                          <p:spTgt spid="153"/>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anim calcmode="lin" valueType="num">
                                      <p:cBhvr>
                                        <p:cTn id="19" dur="250" fill="hold"/>
                                        <p:tgtEl>
                                          <p:spTgt spid="18"/>
                                        </p:tgtEl>
                                        <p:attrNameLst>
                                          <p:attrName>ppt_x</p:attrName>
                                        </p:attrNameLst>
                                      </p:cBhvr>
                                      <p:tavLst>
                                        <p:tav tm="0">
                                          <p:val>
                                            <p:strVal val="#ppt_x"/>
                                          </p:val>
                                        </p:tav>
                                        <p:tav tm="100000">
                                          <p:val>
                                            <p:strVal val="#ppt_x"/>
                                          </p:val>
                                        </p:tav>
                                      </p:tavLst>
                                    </p:anim>
                                    <p:anim calcmode="lin" valueType="num">
                                      <p:cBhvr>
                                        <p:cTn id="20" dur="25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250" fill="hold"/>
                                        <p:tgtEl>
                                          <p:spTgt spid="139"/>
                                        </p:tgtEl>
                                        <p:attrNameLst>
                                          <p:attrName>ppt_w</p:attrName>
                                        </p:attrNameLst>
                                      </p:cBhvr>
                                      <p:tavLst>
                                        <p:tav tm="0">
                                          <p:val>
                                            <p:fltVal val="0"/>
                                          </p:val>
                                        </p:tav>
                                        <p:tav tm="100000">
                                          <p:val>
                                            <p:strVal val="#ppt_w"/>
                                          </p:val>
                                        </p:tav>
                                      </p:tavLst>
                                    </p:anim>
                                    <p:anim calcmode="lin" valueType="num">
                                      <p:cBhvr>
                                        <p:cTn id="25" dur="250" fill="hold"/>
                                        <p:tgtEl>
                                          <p:spTgt spid="139"/>
                                        </p:tgtEl>
                                        <p:attrNameLst>
                                          <p:attrName>ppt_h</p:attrName>
                                        </p:attrNameLst>
                                      </p:cBhvr>
                                      <p:tavLst>
                                        <p:tav tm="0">
                                          <p:val>
                                            <p:fltVal val="0"/>
                                          </p:val>
                                        </p:tav>
                                        <p:tav tm="100000">
                                          <p:val>
                                            <p:strVal val="#ppt_h"/>
                                          </p:val>
                                        </p:tav>
                                      </p:tavLst>
                                    </p:anim>
                                    <p:animEffect transition="in" filter="fade">
                                      <p:cBhvr>
                                        <p:cTn id="26" dur="250"/>
                                        <p:tgtEl>
                                          <p:spTgt spid="13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anim calcmode="lin" valueType="num">
                                      <p:cBhvr>
                                        <p:cTn id="34" dur="250" fill="hold"/>
                                        <p:tgtEl>
                                          <p:spTgt spid="19"/>
                                        </p:tgtEl>
                                        <p:attrNameLst>
                                          <p:attrName>ppt_x</p:attrName>
                                        </p:attrNameLst>
                                      </p:cBhvr>
                                      <p:tavLst>
                                        <p:tav tm="0">
                                          <p:val>
                                            <p:strVal val="#ppt_x"/>
                                          </p:val>
                                        </p:tav>
                                        <p:tav tm="100000">
                                          <p:val>
                                            <p:strVal val="#ppt_x"/>
                                          </p:val>
                                        </p:tav>
                                      </p:tavLst>
                                    </p:anim>
                                    <p:anim calcmode="lin" valueType="num">
                                      <p:cBhvr>
                                        <p:cTn id="35" dur="25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p:cTn id="39" dur="250" fill="hold"/>
                                        <p:tgtEl>
                                          <p:spTgt spid="136"/>
                                        </p:tgtEl>
                                        <p:attrNameLst>
                                          <p:attrName>ppt_w</p:attrName>
                                        </p:attrNameLst>
                                      </p:cBhvr>
                                      <p:tavLst>
                                        <p:tav tm="0">
                                          <p:val>
                                            <p:fltVal val="0"/>
                                          </p:val>
                                        </p:tav>
                                        <p:tav tm="100000">
                                          <p:val>
                                            <p:strVal val="#ppt_w"/>
                                          </p:val>
                                        </p:tav>
                                      </p:tavLst>
                                    </p:anim>
                                    <p:anim calcmode="lin" valueType="num">
                                      <p:cBhvr>
                                        <p:cTn id="40" dur="250" fill="hold"/>
                                        <p:tgtEl>
                                          <p:spTgt spid="136"/>
                                        </p:tgtEl>
                                        <p:attrNameLst>
                                          <p:attrName>ppt_h</p:attrName>
                                        </p:attrNameLst>
                                      </p:cBhvr>
                                      <p:tavLst>
                                        <p:tav tm="0">
                                          <p:val>
                                            <p:fltVal val="0"/>
                                          </p:val>
                                        </p:tav>
                                        <p:tav tm="100000">
                                          <p:val>
                                            <p:strVal val="#ppt_h"/>
                                          </p:val>
                                        </p:tav>
                                      </p:tavLst>
                                    </p:anim>
                                    <p:animEffect transition="in" filter="fade">
                                      <p:cBhvr>
                                        <p:cTn id="41" dur="250"/>
                                        <p:tgtEl>
                                          <p:spTgt spid="136"/>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250"/>
                                        <p:tgtEl>
                                          <p:spTgt spid="12"/>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250" fill="hold"/>
                                        <p:tgtEl>
                                          <p:spTgt spid="120"/>
                                        </p:tgtEl>
                                        <p:attrNameLst>
                                          <p:attrName>ppt_w</p:attrName>
                                        </p:attrNameLst>
                                      </p:cBhvr>
                                      <p:tavLst>
                                        <p:tav tm="0">
                                          <p:val>
                                            <p:fltVal val="0"/>
                                          </p:val>
                                        </p:tav>
                                        <p:tav tm="100000">
                                          <p:val>
                                            <p:strVal val="#ppt_w"/>
                                          </p:val>
                                        </p:tav>
                                      </p:tavLst>
                                    </p:anim>
                                    <p:anim calcmode="lin" valueType="num">
                                      <p:cBhvr>
                                        <p:cTn id="55" dur="250" fill="hold"/>
                                        <p:tgtEl>
                                          <p:spTgt spid="120"/>
                                        </p:tgtEl>
                                        <p:attrNameLst>
                                          <p:attrName>ppt_h</p:attrName>
                                        </p:attrNameLst>
                                      </p:cBhvr>
                                      <p:tavLst>
                                        <p:tav tm="0">
                                          <p:val>
                                            <p:fltVal val="0"/>
                                          </p:val>
                                        </p:tav>
                                        <p:tav tm="100000">
                                          <p:val>
                                            <p:strVal val="#ppt_h"/>
                                          </p:val>
                                        </p:tav>
                                      </p:tavLst>
                                    </p:anim>
                                    <p:animEffect transition="in" filter="fade">
                                      <p:cBhvr>
                                        <p:cTn id="56" dur="250"/>
                                        <p:tgtEl>
                                          <p:spTgt spid="120"/>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250"/>
                                        <p:tgtEl>
                                          <p:spTgt spid="4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50"/>
                                        <p:tgtEl>
                                          <p:spTgt spid="20"/>
                                        </p:tgtEl>
                                      </p:cBhvr>
                                    </p:animEffect>
                                    <p:anim calcmode="lin" valueType="num">
                                      <p:cBhvr>
                                        <p:cTn id="64" dur="250" fill="hold"/>
                                        <p:tgtEl>
                                          <p:spTgt spid="20"/>
                                        </p:tgtEl>
                                        <p:attrNameLst>
                                          <p:attrName>ppt_x</p:attrName>
                                        </p:attrNameLst>
                                      </p:cBhvr>
                                      <p:tavLst>
                                        <p:tav tm="0">
                                          <p:val>
                                            <p:strVal val="#ppt_x"/>
                                          </p:val>
                                        </p:tav>
                                        <p:tav tm="100000">
                                          <p:val>
                                            <p:strVal val="#ppt_x"/>
                                          </p:val>
                                        </p:tav>
                                      </p:tavLst>
                                    </p:anim>
                                    <p:anim calcmode="lin" valueType="num">
                                      <p:cBhvr>
                                        <p:cTn id="65" dur="25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p:cTn id="69" dur="250" fill="hold"/>
                                        <p:tgtEl>
                                          <p:spTgt spid="143"/>
                                        </p:tgtEl>
                                        <p:attrNameLst>
                                          <p:attrName>ppt_w</p:attrName>
                                        </p:attrNameLst>
                                      </p:cBhvr>
                                      <p:tavLst>
                                        <p:tav tm="0">
                                          <p:val>
                                            <p:fltVal val="0"/>
                                          </p:val>
                                        </p:tav>
                                        <p:tav tm="100000">
                                          <p:val>
                                            <p:strVal val="#ppt_w"/>
                                          </p:val>
                                        </p:tav>
                                      </p:tavLst>
                                    </p:anim>
                                    <p:anim calcmode="lin" valueType="num">
                                      <p:cBhvr>
                                        <p:cTn id="70" dur="250" fill="hold"/>
                                        <p:tgtEl>
                                          <p:spTgt spid="143"/>
                                        </p:tgtEl>
                                        <p:attrNameLst>
                                          <p:attrName>ppt_h</p:attrName>
                                        </p:attrNameLst>
                                      </p:cBhvr>
                                      <p:tavLst>
                                        <p:tav tm="0">
                                          <p:val>
                                            <p:fltVal val="0"/>
                                          </p:val>
                                        </p:tav>
                                        <p:tav tm="100000">
                                          <p:val>
                                            <p:strVal val="#ppt_h"/>
                                          </p:val>
                                        </p:tav>
                                      </p:tavLst>
                                    </p:anim>
                                    <p:animEffect transition="in" filter="fade">
                                      <p:cBhvr>
                                        <p:cTn id="71" dur="250"/>
                                        <p:tgtEl>
                                          <p:spTgt spid="14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5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50"/>
                                        <p:tgtEl>
                                          <p:spTgt spid="28"/>
                                        </p:tgtEl>
                                      </p:cBhvr>
                                    </p:animEffect>
                                    <p:anim calcmode="lin" valueType="num">
                                      <p:cBhvr>
                                        <p:cTn id="79" dur="250" fill="hold"/>
                                        <p:tgtEl>
                                          <p:spTgt spid="28"/>
                                        </p:tgtEl>
                                        <p:attrNameLst>
                                          <p:attrName>ppt_x</p:attrName>
                                        </p:attrNameLst>
                                      </p:cBhvr>
                                      <p:tavLst>
                                        <p:tav tm="0">
                                          <p:val>
                                            <p:strVal val="#ppt_x"/>
                                          </p:val>
                                        </p:tav>
                                        <p:tav tm="100000">
                                          <p:val>
                                            <p:strVal val="#ppt_x"/>
                                          </p:val>
                                        </p:tav>
                                      </p:tavLst>
                                    </p:anim>
                                    <p:anim calcmode="lin" valueType="num">
                                      <p:cBhvr>
                                        <p:cTn id="80" dur="250" fill="hold"/>
                                        <p:tgtEl>
                                          <p:spTgt spid="28"/>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146"/>
                                        </p:tgtEl>
                                        <p:attrNameLst>
                                          <p:attrName>style.visibility</p:attrName>
                                        </p:attrNameLst>
                                      </p:cBhvr>
                                      <p:to>
                                        <p:strVal val="visible"/>
                                      </p:to>
                                    </p:set>
                                    <p:anim calcmode="lin" valueType="num">
                                      <p:cBhvr>
                                        <p:cTn id="84" dur="250" fill="hold"/>
                                        <p:tgtEl>
                                          <p:spTgt spid="146"/>
                                        </p:tgtEl>
                                        <p:attrNameLst>
                                          <p:attrName>ppt_w</p:attrName>
                                        </p:attrNameLst>
                                      </p:cBhvr>
                                      <p:tavLst>
                                        <p:tav tm="0">
                                          <p:val>
                                            <p:fltVal val="0"/>
                                          </p:val>
                                        </p:tav>
                                        <p:tav tm="100000">
                                          <p:val>
                                            <p:strVal val="#ppt_w"/>
                                          </p:val>
                                        </p:tav>
                                      </p:tavLst>
                                    </p:anim>
                                    <p:anim calcmode="lin" valueType="num">
                                      <p:cBhvr>
                                        <p:cTn id="85" dur="250" fill="hold"/>
                                        <p:tgtEl>
                                          <p:spTgt spid="146"/>
                                        </p:tgtEl>
                                        <p:attrNameLst>
                                          <p:attrName>ppt_h</p:attrName>
                                        </p:attrNameLst>
                                      </p:cBhvr>
                                      <p:tavLst>
                                        <p:tav tm="0">
                                          <p:val>
                                            <p:fltVal val="0"/>
                                          </p:val>
                                        </p:tav>
                                        <p:tav tm="100000">
                                          <p:val>
                                            <p:strVal val="#ppt_h"/>
                                          </p:val>
                                        </p:tav>
                                      </p:tavLst>
                                    </p:anim>
                                    <p:animEffect transition="in" filter="fade">
                                      <p:cBhvr>
                                        <p:cTn id="86" dur="250"/>
                                        <p:tgtEl>
                                          <p:spTgt spid="146"/>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250"/>
                                        <p:tgtEl>
                                          <p:spTgt spid="4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250"/>
                                        <p:tgtEl>
                                          <p:spTgt spid="27"/>
                                        </p:tgtEl>
                                      </p:cBhvr>
                                    </p:animEffect>
                                    <p:anim calcmode="lin" valueType="num">
                                      <p:cBhvr>
                                        <p:cTn id="93" dur="250" fill="hold"/>
                                        <p:tgtEl>
                                          <p:spTgt spid="27"/>
                                        </p:tgtEl>
                                        <p:attrNameLst>
                                          <p:attrName>ppt_x</p:attrName>
                                        </p:attrNameLst>
                                      </p:cBhvr>
                                      <p:tavLst>
                                        <p:tav tm="0">
                                          <p:val>
                                            <p:strVal val="#ppt_x"/>
                                          </p:val>
                                        </p:tav>
                                        <p:tav tm="100000">
                                          <p:val>
                                            <p:strVal val="#ppt_x"/>
                                          </p:val>
                                        </p:tav>
                                      </p:tavLst>
                                    </p:anim>
                                    <p:anim calcmode="lin" valueType="num">
                                      <p:cBhvr>
                                        <p:cTn id="94" dur="250" fill="hold"/>
                                        <p:tgtEl>
                                          <p:spTgt spid="27"/>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50" fill="hold"/>
                                        <p:tgtEl>
                                          <p:spTgt spid="50"/>
                                        </p:tgtEl>
                                        <p:attrNameLst>
                                          <p:attrName>ppt_w</p:attrName>
                                        </p:attrNameLst>
                                      </p:cBhvr>
                                      <p:tavLst>
                                        <p:tav tm="0">
                                          <p:val>
                                            <p:fltVal val="0"/>
                                          </p:val>
                                        </p:tav>
                                        <p:tav tm="100000">
                                          <p:val>
                                            <p:strVal val="#ppt_w"/>
                                          </p:val>
                                        </p:tav>
                                      </p:tavLst>
                                    </p:anim>
                                    <p:anim calcmode="lin" valueType="num">
                                      <p:cBhvr>
                                        <p:cTn id="99" dur="250" fill="hold"/>
                                        <p:tgtEl>
                                          <p:spTgt spid="50"/>
                                        </p:tgtEl>
                                        <p:attrNameLst>
                                          <p:attrName>ppt_h</p:attrName>
                                        </p:attrNameLst>
                                      </p:cBhvr>
                                      <p:tavLst>
                                        <p:tav tm="0">
                                          <p:val>
                                            <p:fltVal val="0"/>
                                          </p:val>
                                        </p:tav>
                                        <p:tav tm="100000">
                                          <p:val>
                                            <p:strVal val="#ppt_h"/>
                                          </p:val>
                                        </p:tav>
                                      </p:tavLst>
                                    </p:anim>
                                    <p:animEffect transition="in" filter="fade">
                                      <p:cBhvr>
                                        <p:cTn id="100" dur="250"/>
                                        <p:tgtEl>
                                          <p:spTgt spid="50"/>
                                        </p:tgtEl>
                                      </p:cBhvr>
                                    </p:animEffect>
                                  </p:childTnLst>
                                </p:cTn>
                              </p:par>
                              <p:par>
                                <p:cTn id="101" presetID="2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250"/>
                                        <p:tgtEl>
                                          <p:spTgt spid="5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250"/>
                                        <p:tgtEl>
                                          <p:spTgt spid="65"/>
                                        </p:tgtEl>
                                      </p:cBhvr>
                                    </p:animEffect>
                                    <p:anim calcmode="lin" valueType="num">
                                      <p:cBhvr>
                                        <p:cTn id="107" dur="250" fill="hold"/>
                                        <p:tgtEl>
                                          <p:spTgt spid="65"/>
                                        </p:tgtEl>
                                        <p:attrNameLst>
                                          <p:attrName>ppt_x</p:attrName>
                                        </p:attrNameLst>
                                      </p:cBhvr>
                                      <p:tavLst>
                                        <p:tav tm="0">
                                          <p:val>
                                            <p:strVal val="#ppt_x"/>
                                          </p:val>
                                        </p:tav>
                                        <p:tav tm="100000">
                                          <p:val>
                                            <p:strVal val="#ppt_x"/>
                                          </p:val>
                                        </p:tav>
                                      </p:tavLst>
                                    </p:anim>
                                    <p:anim calcmode="lin" valueType="num">
                                      <p:cBhvr>
                                        <p:cTn id="108" dur="250" fill="hold"/>
                                        <p:tgtEl>
                                          <p:spTgt spid="65"/>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250" fill="hold"/>
                                        <p:tgtEl>
                                          <p:spTgt spid="117"/>
                                        </p:tgtEl>
                                        <p:attrNameLst>
                                          <p:attrName>ppt_w</p:attrName>
                                        </p:attrNameLst>
                                      </p:cBhvr>
                                      <p:tavLst>
                                        <p:tav tm="0">
                                          <p:val>
                                            <p:fltVal val="0"/>
                                          </p:val>
                                        </p:tav>
                                        <p:tav tm="100000">
                                          <p:val>
                                            <p:strVal val="#ppt_w"/>
                                          </p:val>
                                        </p:tav>
                                      </p:tavLst>
                                    </p:anim>
                                    <p:anim calcmode="lin" valueType="num">
                                      <p:cBhvr>
                                        <p:cTn id="113" dur="250" fill="hold"/>
                                        <p:tgtEl>
                                          <p:spTgt spid="117"/>
                                        </p:tgtEl>
                                        <p:attrNameLst>
                                          <p:attrName>ppt_h</p:attrName>
                                        </p:attrNameLst>
                                      </p:cBhvr>
                                      <p:tavLst>
                                        <p:tav tm="0">
                                          <p:val>
                                            <p:fltVal val="0"/>
                                          </p:val>
                                        </p:tav>
                                        <p:tav tm="100000">
                                          <p:val>
                                            <p:strVal val="#ppt_h"/>
                                          </p:val>
                                        </p:tav>
                                      </p:tavLst>
                                    </p:anim>
                                    <p:animEffect transition="in" filter="fade">
                                      <p:cBhvr>
                                        <p:cTn id="114" dur="250"/>
                                        <p:tgtEl>
                                          <p:spTgt spid="117"/>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wipe(down)">
                                      <p:cBhvr>
                                        <p:cTn id="118" dur="250"/>
                                        <p:tgtEl>
                                          <p:spTgt spid="106"/>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250"/>
                                        <p:tgtEl>
                                          <p:spTgt spid="105"/>
                                        </p:tgtEl>
                                      </p:cBhvr>
                                    </p:animEffect>
                                    <p:anim calcmode="lin" valueType="num">
                                      <p:cBhvr>
                                        <p:cTn id="122" dur="250" fill="hold"/>
                                        <p:tgtEl>
                                          <p:spTgt spid="105"/>
                                        </p:tgtEl>
                                        <p:attrNameLst>
                                          <p:attrName>ppt_x</p:attrName>
                                        </p:attrNameLst>
                                      </p:cBhvr>
                                      <p:tavLst>
                                        <p:tav tm="0">
                                          <p:val>
                                            <p:strVal val="#ppt_x"/>
                                          </p:val>
                                        </p:tav>
                                        <p:tav tm="100000">
                                          <p:val>
                                            <p:strVal val="#ppt_x"/>
                                          </p:val>
                                        </p:tav>
                                      </p:tavLst>
                                    </p:anim>
                                    <p:anim calcmode="lin" valueType="num">
                                      <p:cBhvr>
                                        <p:cTn id="123" dur="250" fill="hold"/>
                                        <p:tgtEl>
                                          <p:spTgt spid="105"/>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250" fill="hold"/>
                                        <p:tgtEl>
                                          <p:spTgt spid="129"/>
                                        </p:tgtEl>
                                        <p:attrNameLst>
                                          <p:attrName>ppt_w</p:attrName>
                                        </p:attrNameLst>
                                      </p:cBhvr>
                                      <p:tavLst>
                                        <p:tav tm="0">
                                          <p:val>
                                            <p:fltVal val="0"/>
                                          </p:val>
                                        </p:tav>
                                        <p:tav tm="100000">
                                          <p:val>
                                            <p:strVal val="#ppt_w"/>
                                          </p:val>
                                        </p:tav>
                                      </p:tavLst>
                                    </p:anim>
                                    <p:anim calcmode="lin" valueType="num">
                                      <p:cBhvr>
                                        <p:cTn id="128" dur="250" fill="hold"/>
                                        <p:tgtEl>
                                          <p:spTgt spid="129"/>
                                        </p:tgtEl>
                                        <p:attrNameLst>
                                          <p:attrName>ppt_h</p:attrName>
                                        </p:attrNameLst>
                                      </p:cBhvr>
                                      <p:tavLst>
                                        <p:tav tm="0">
                                          <p:val>
                                            <p:fltVal val="0"/>
                                          </p:val>
                                        </p:tav>
                                        <p:tav tm="100000">
                                          <p:val>
                                            <p:strVal val="#ppt_h"/>
                                          </p:val>
                                        </p:tav>
                                      </p:tavLst>
                                    </p:anim>
                                    <p:animEffect transition="in" filter="fade">
                                      <p:cBhvr>
                                        <p:cTn id="129" dur="250"/>
                                        <p:tgtEl>
                                          <p:spTgt spid="129"/>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down)">
                                      <p:cBhvr>
                                        <p:cTn id="133" dur="250"/>
                                        <p:tgtEl>
                                          <p:spTgt spid="5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250"/>
                                        <p:tgtEl>
                                          <p:spTgt spid="72"/>
                                        </p:tgtEl>
                                      </p:cBhvr>
                                    </p:animEffect>
                                    <p:anim calcmode="lin" valueType="num">
                                      <p:cBhvr>
                                        <p:cTn id="137" dur="250" fill="hold"/>
                                        <p:tgtEl>
                                          <p:spTgt spid="72"/>
                                        </p:tgtEl>
                                        <p:attrNameLst>
                                          <p:attrName>ppt_x</p:attrName>
                                        </p:attrNameLst>
                                      </p:cBhvr>
                                      <p:tavLst>
                                        <p:tav tm="0">
                                          <p:val>
                                            <p:strVal val="#ppt_x"/>
                                          </p:val>
                                        </p:tav>
                                        <p:tav tm="100000">
                                          <p:val>
                                            <p:strVal val="#ppt_x"/>
                                          </p:val>
                                        </p:tav>
                                      </p:tavLst>
                                    </p:anim>
                                    <p:anim calcmode="lin" valueType="num">
                                      <p:cBhvr>
                                        <p:cTn id="138" dur="250" fill="hold"/>
                                        <p:tgtEl>
                                          <p:spTgt spid="72"/>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p:cTn id="142" dur="250" fill="hold"/>
                                        <p:tgtEl>
                                          <p:spTgt spid="126"/>
                                        </p:tgtEl>
                                        <p:attrNameLst>
                                          <p:attrName>ppt_w</p:attrName>
                                        </p:attrNameLst>
                                      </p:cBhvr>
                                      <p:tavLst>
                                        <p:tav tm="0">
                                          <p:val>
                                            <p:fltVal val="0"/>
                                          </p:val>
                                        </p:tav>
                                        <p:tav tm="100000">
                                          <p:val>
                                            <p:strVal val="#ppt_w"/>
                                          </p:val>
                                        </p:tav>
                                      </p:tavLst>
                                    </p:anim>
                                    <p:anim calcmode="lin" valueType="num">
                                      <p:cBhvr>
                                        <p:cTn id="143" dur="250" fill="hold"/>
                                        <p:tgtEl>
                                          <p:spTgt spid="126"/>
                                        </p:tgtEl>
                                        <p:attrNameLst>
                                          <p:attrName>ppt_h</p:attrName>
                                        </p:attrNameLst>
                                      </p:cBhvr>
                                      <p:tavLst>
                                        <p:tav tm="0">
                                          <p:val>
                                            <p:fltVal val="0"/>
                                          </p:val>
                                        </p:tav>
                                        <p:tav tm="100000">
                                          <p:val>
                                            <p:strVal val="#ppt_h"/>
                                          </p:val>
                                        </p:tav>
                                      </p:tavLst>
                                    </p:anim>
                                    <p:animEffect transition="in" filter="fade">
                                      <p:cBhvr>
                                        <p:cTn id="144" dur="250"/>
                                        <p:tgtEl>
                                          <p:spTgt spid="126"/>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250"/>
                                        <p:tgtEl>
                                          <p:spTgt spid="79"/>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250"/>
                                        <p:tgtEl>
                                          <p:spTgt spid="78"/>
                                        </p:tgtEl>
                                      </p:cBhvr>
                                    </p:animEffect>
                                    <p:anim calcmode="lin" valueType="num">
                                      <p:cBhvr>
                                        <p:cTn id="152" dur="250" fill="hold"/>
                                        <p:tgtEl>
                                          <p:spTgt spid="78"/>
                                        </p:tgtEl>
                                        <p:attrNameLst>
                                          <p:attrName>ppt_x</p:attrName>
                                        </p:attrNameLst>
                                      </p:cBhvr>
                                      <p:tavLst>
                                        <p:tav tm="0">
                                          <p:val>
                                            <p:strVal val="#ppt_x"/>
                                          </p:val>
                                        </p:tav>
                                        <p:tav tm="100000">
                                          <p:val>
                                            <p:strVal val="#ppt_x"/>
                                          </p:val>
                                        </p:tav>
                                      </p:tavLst>
                                    </p:anim>
                                    <p:anim calcmode="lin" valueType="num">
                                      <p:cBhvr>
                                        <p:cTn id="153" dur="250" fill="hold"/>
                                        <p:tgtEl>
                                          <p:spTgt spid="78"/>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down)">
                                      <p:cBhvr>
                                        <p:cTn id="163" dur="250"/>
                                        <p:tgtEl>
                                          <p:spTgt spid="95"/>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wipe(up)">
                                      <p:cBhvr>
                                        <p:cTn id="172" dur="250"/>
                                        <p:tgtEl>
                                          <p:spTgt spid="4"/>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wipe(up)">
                                      <p:cBhvr>
                                        <p:cTn id="176" dur="250"/>
                                        <p:tgtEl>
                                          <p:spTgt spid="7"/>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up)">
                                      <p:cBhvr>
                                        <p:cTn id="180" dur="250"/>
                                        <p:tgtEl>
                                          <p:spTgt spid="46"/>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wipe(up)">
                                      <p:cBhvr>
                                        <p:cTn id="184" dur="250"/>
                                        <p:tgtEl>
                                          <p:spTgt spid="103"/>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up)">
                                      <p:cBhvr>
                                        <p:cTn id="188" dur="250"/>
                                        <p:tgtEl>
                                          <p:spTgt spid="44"/>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102"/>
                                        </p:tgtEl>
                                        <p:attrNameLst>
                                          <p:attrName>style.visibility</p:attrName>
                                        </p:attrNameLst>
                                      </p:cBhvr>
                                      <p:to>
                                        <p:strVal val="visible"/>
                                      </p:to>
                                    </p:set>
                                    <p:animEffect transition="in" filter="wipe(up)">
                                      <p:cBhvr>
                                        <p:cTn id="192" dur="250"/>
                                        <p:tgtEl>
                                          <p:spTgt spid="102"/>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up)">
                                      <p:cBhvr>
                                        <p:cTn id="196" dur="250"/>
                                        <p:tgtEl>
                                          <p:spTgt spid="8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wipe(up)">
                                      <p:cBhvr>
                                        <p:cTn id="200" dur="250"/>
                                        <p:tgtEl>
                                          <p:spTgt spid="111"/>
                                        </p:tgtEl>
                                      </p:cBhvr>
                                    </p:animEffect>
                                  </p:childTnLst>
                                </p:cTn>
                              </p:par>
                              <p:par>
                                <p:cTn id="201" presetID="22" presetClass="entr" presetSubtype="1" fill="hold"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wipe(up)">
                                      <p:cBhvr>
                                        <p:cTn id="203" dur="250"/>
                                        <p:tgtEl>
                                          <p:spTgt spid="110"/>
                                        </p:tgtEl>
                                      </p:cBhvr>
                                    </p:animEffect>
                                  </p:childTnLst>
                                </p:cTn>
                              </p:par>
                              <p:par>
                                <p:cTn id="204" presetID="22" presetClass="entr" presetSubtype="1" fill="hold" nodeType="with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up)">
                                      <p:cBhvr>
                                        <p:cTn id="206" dur="250"/>
                                        <p:tgtEl>
                                          <p:spTgt spid="25"/>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wipe(up)">
                                      <p:cBhvr>
                                        <p:cTn id="210" dur="250"/>
                                        <p:tgtEl>
                                          <p:spTgt spid="118"/>
                                        </p:tgtEl>
                                      </p:cBhvr>
                                    </p:animEffect>
                                  </p:childTnLst>
                                </p:cTn>
                              </p:par>
                              <p:par>
                                <p:cTn id="211" presetID="22" presetClass="entr" presetSubtype="1"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wipe(up)">
                                      <p:cBhvr>
                                        <p:cTn id="213" dur="250"/>
                                        <p:tgtEl>
                                          <p:spTgt spid="115"/>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250"/>
                                        <p:tgtEl>
                                          <p:spTgt spid="15"/>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ipe(up)">
                                      <p:cBhvr>
                                        <p:cTn id="220" dur="250"/>
                                        <p:tgtEl>
                                          <p:spTgt spid="75"/>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wipe(up)">
                                      <p:cBhvr>
                                        <p:cTn id="224" dur="250"/>
                                        <p:tgtEl>
                                          <p:spTgt spid="40"/>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up)">
                                      <p:cBhvr>
                                        <p:cTn id="228" dur="250"/>
                                        <p:tgtEl>
                                          <p:spTgt spid="98"/>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wipe(up)">
                                      <p:cBhvr>
                                        <p:cTn id="232" dur="250"/>
                                        <p:tgtEl>
                                          <p:spTgt spid="32"/>
                                        </p:tgtEl>
                                      </p:cBhvr>
                                    </p:animEffect>
                                  </p:childTnLst>
                                </p:cTn>
                              </p:par>
                              <p:par>
                                <p:cTn id="233" presetID="22" presetClass="entr" presetSubtype="1" fill="hold" nodeType="withEffect">
                                  <p:stCondLst>
                                    <p:cond delay="0"/>
                                  </p:stCondLst>
                                  <p:childTnLst>
                                    <p:set>
                                      <p:cBhvr>
                                        <p:cTn id="234" dur="1" fill="hold">
                                          <p:stCondLst>
                                            <p:cond delay="0"/>
                                          </p:stCondLst>
                                        </p:cTn>
                                        <p:tgtEl>
                                          <p:spTgt spid="93"/>
                                        </p:tgtEl>
                                        <p:attrNameLst>
                                          <p:attrName>style.visibility</p:attrName>
                                        </p:attrNameLst>
                                      </p:cBhvr>
                                      <p:to>
                                        <p:strVal val="visible"/>
                                      </p:to>
                                    </p:set>
                                    <p:animEffect transition="in" filter="wipe(up)">
                                      <p:cBhvr>
                                        <p:cTn id="235" dur="250"/>
                                        <p:tgtEl>
                                          <p:spTgt spid="93"/>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38"/>
                                        </p:tgtEl>
                                        <p:attrNameLst>
                                          <p:attrName>style.visibility</p:attrName>
                                        </p:attrNameLst>
                                      </p:cBhvr>
                                      <p:to>
                                        <p:strVal val="visible"/>
                                      </p:to>
                                    </p:set>
                                    <p:animEffect transition="in" filter="wipe(up)">
                                      <p:cBhvr>
                                        <p:cTn id="239" dur="250"/>
                                        <p:tgtEl>
                                          <p:spTgt spid="38"/>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122"/>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112"/>
                                        </p:tgtEl>
                                        <p:attrNameLst>
                                          <p:attrName>style.visibility</p:attrName>
                                        </p:attrNameLst>
                                      </p:cBhvr>
                                      <p:to>
                                        <p:strVal val="visible"/>
                                      </p:to>
                                    </p:set>
                                    <p:anim calcmode="lin" valueType="num">
                                      <p:cBhvr>
                                        <p:cTn id="246" dur="250" fill="hold"/>
                                        <p:tgtEl>
                                          <p:spTgt spid="112"/>
                                        </p:tgtEl>
                                        <p:attrNameLst>
                                          <p:attrName>ppt_w</p:attrName>
                                        </p:attrNameLst>
                                      </p:cBhvr>
                                      <p:tavLst>
                                        <p:tav tm="0">
                                          <p:val>
                                            <p:fltVal val="0"/>
                                          </p:val>
                                        </p:tav>
                                        <p:tav tm="100000">
                                          <p:val>
                                            <p:strVal val="#ppt_w"/>
                                          </p:val>
                                        </p:tav>
                                      </p:tavLst>
                                    </p:anim>
                                    <p:anim calcmode="lin" valueType="num">
                                      <p:cBhvr>
                                        <p:cTn id="247" dur="250" fill="hold"/>
                                        <p:tgtEl>
                                          <p:spTgt spid="112"/>
                                        </p:tgtEl>
                                        <p:attrNameLst>
                                          <p:attrName>ppt_h</p:attrName>
                                        </p:attrNameLst>
                                      </p:cBhvr>
                                      <p:tavLst>
                                        <p:tav tm="0">
                                          <p:val>
                                            <p:fltVal val="0"/>
                                          </p:val>
                                        </p:tav>
                                        <p:tav tm="100000">
                                          <p:val>
                                            <p:strVal val="#ppt_h"/>
                                          </p:val>
                                        </p:tav>
                                      </p:tavLst>
                                    </p:anim>
                                    <p:animEffect transition="in" filter="fade">
                                      <p:cBhvr>
                                        <p:cTn id="248" dur="250"/>
                                        <p:tgtEl>
                                          <p:spTgt spid="112"/>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113"/>
                                        </p:tgtEl>
                                        <p:attrNameLst>
                                          <p:attrName>style.visibility</p:attrName>
                                        </p:attrNameLst>
                                      </p:cBhvr>
                                      <p:to>
                                        <p:strVal val="visible"/>
                                      </p:to>
                                    </p:set>
                                    <p:anim calcmode="lin" valueType="num">
                                      <p:cBhvr>
                                        <p:cTn id="252" dur="250" fill="hold"/>
                                        <p:tgtEl>
                                          <p:spTgt spid="113"/>
                                        </p:tgtEl>
                                        <p:attrNameLst>
                                          <p:attrName>ppt_w</p:attrName>
                                        </p:attrNameLst>
                                      </p:cBhvr>
                                      <p:tavLst>
                                        <p:tav tm="0">
                                          <p:val>
                                            <p:fltVal val="0"/>
                                          </p:val>
                                        </p:tav>
                                        <p:tav tm="100000">
                                          <p:val>
                                            <p:strVal val="#ppt_w"/>
                                          </p:val>
                                        </p:tav>
                                      </p:tavLst>
                                    </p:anim>
                                    <p:anim calcmode="lin" valueType="num">
                                      <p:cBhvr>
                                        <p:cTn id="253" dur="250" fill="hold"/>
                                        <p:tgtEl>
                                          <p:spTgt spid="113"/>
                                        </p:tgtEl>
                                        <p:attrNameLst>
                                          <p:attrName>ppt_h</p:attrName>
                                        </p:attrNameLst>
                                      </p:cBhvr>
                                      <p:tavLst>
                                        <p:tav tm="0">
                                          <p:val>
                                            <p:fltVal val="0"/>
                                          </p:val>
                                        </p:tav>
                                        <p:tav tm="100000">
                                          <p:val>
                                            <p:strVal val="#ppt_h"/>
                                          </p:val>
                                        </p:tav>
                                      </p:tavLst>
                                    </p:anim>
                                    <p:animEffect transition="in" filter="fade">
                                      <p:cBhvr>
                                        <p:cTn id="254" dur="250"/>
                                        <p:tgtEl>
                                          <p:spTgt spid="113"/>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114"/>
                                        </p:tgtEl>
                                        <p:attrNameLst>
                                          <p:attrName>style.visibility</p:attrName>
                                        </p:attrNameLst>
                                      </p:cBhvr>
                                      <p:to>
                                        <p:strVal val="visible"/>
                                      </p:to>
                                    </p:set>
                                    <p:anim calcmode="lin" valueType="num">
                                      <p:cBhvr>
                                        <p:cTn id="258" dur="250" fill="hold"/>
                                        <p:tgtEl>
                                          <p:spTgt spid="114"/>
                                        </p:tgtEl>
                                        <p:attrNameLst>
                                          <p:attrName>ppt_w</p:attrName>
                                        </p:attrNameLst>
                                      </p:cBhvr>
                                      <p:tavLst>
                                        <p:tav tm="0">
                                          <p:val>
                                            <p:fltVal val="0"/>
                                          </p:val>
                                        </p:tav>
                                        <p:tav tm="100000">
                                          <p:val>
                                            <p:strVal val="#ppt_w"/>
                                          </p:val>
                                        </p:tav>
                                      </p:tavLst>
                                    </p:anim>
                                    <p:anim calcmode="lin" valueType="num">
                                      <p:cBhvr>
                                        <p:cTn id="259" dur="250" fill="hold"/>
                                        <p:tgtEl>
                                          <p:spTgt spid="114"/>
                                        </p:tgtEl>
                                        <p:attrNameLst>
                                          <p:attrName>ppt_h</p:attrName>
                                        </p:attrNameLst>
                                      </p:cBhvr>
                                      <p:tavLst>
                                        <p:tav tm="0">
                                          <p:val>
                                            <p:fltVal val="0"/>
                                          </p:val>
                                        </p:tav>
                                        <p:tav tm="100000">
                                          <p:val>
                                            <p:strVal val="#ppt_h"/>
                                          </p:val>
                                        </p:tav>
                                      </p:tavLst>
                                    </p:anim>
                                    <p:animEffect transition="in" filter="fade">
                                      <p:cBhvr>
                                        <p:cTn id="260"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65" grpId="0"/>
      <p:bldP spid="72" grpId="0"/>
      <p:bldP spid="78" grpId="0"/>
      <p:bldP spid="94" grpId="0"/>
      <p:bldP spid="105" grpId="0"/>
      <p:bldP spid="112" grpId="0" animBg="1"/>
      <p:bldP spid="113" grpId="0" animBg="1"/>
      <p:bldP spid="114" grpId="0" animBg="1"/>
      <p:bldP spid="122" grpId="0"/>
      <p:bldP spid="7" grpId="0"/>
      <p:bldP spid="75" grpId="0"/>
      <p:bldP spid="80" grpId="0"/>
      <p:bldP spid="98" grpId="0"/>
      <p:bldP spid="102" grpId="0"/>
      <p:bldP spid="103" grpId="0"/>
      <p:bldP spid="111" grpId="0"/>
      <p:bldP spid="1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16760F-5E50-4738-B859-33606516CB00}"/>
              </a:ext>
            </a:extLst>
          </p:cNvPr>
          <p:cNvSpPr>
            <a:spLocks noGrp="1"/>
          </p:cNvSpPr>
          <p:nvPr>
            <p:ph type="body" sz="quarter" idx="10"/>
          </p:nvPr>
        </p:nvSpPr>
        <p:spPr>
          <a:xfrm>
            <a:off x="269239" y="1189177"/>
            <a:ext cx="11653523" cy="1186479"/>
          </a:xfrm>
        </p:spPr>
        <p:txBody>
          <a:bodyPr/>
          <a:lstStyle/>
          <a:p>
            <a:r>
              <a:rPr lang="en-US" sz="2100">
                <a:solidFill>
                  <a:schemeClr val="tx1">
                    <a:lumMod val="65000"/>
                    <a:lumOff val="35000"/>
                  </a:schemeClr>
                </a:solidFill>
              </a:rPr>
              <a:t>Add real-time web functionalities easily with Azure and .NET Core</a:t>
            </a:r>
          </a:p>
          <a:p>
            <a:r>
              <a:rPr lang="en-US" sz="2100">
                <a:solidFill>
                  <a:schemeClr val="tx1">
                    <a:lumMod val="65000"/>
                    <a:lumOff val="35000"/>
                  </a:schemeClr>
                </a:solidFill>
              </a:rPr>
              <a:t>Enable via “</a:t>
            </a:r>
            <a:r>
              <a:rPr lang="en-US" sz="2100" err="1">
                <a:solidFill>
                  <a:schemeClr val="tx1">
                    <a:lumMod val="65000"/>
                    <a:lumOff val="35000"/>
                  </a:schemeClr>
                </a:solidFill>
              </a:rPr>
              <a:t>services.AddSignalR</a:t>
            </a:r>
            <a:r>
              <a:rPr lang="en-US" sz="2100">
                <a:solidFill>
                  <a:schemeClr val="tx1">
                    <a:lumMod val="65000"/>
                    <a:lumOff val="35000"/>
                  </a:schemeClr>
                </a:solidFill>
              </a:rPr>
              <a:t>().</a:t>
            </a:r>
            <a:r>
              <a:rPr lang="en-US" sz="2100" err="1">
                <a:solidFill>
                  <a:schemeClr val="tx1">
                    <a:lumMod val="65000"/>
                    <a:lumOff val="35000"/>
                  </a:schemeClr>
                </a:solidFill>
              </a:rPr>
              <a:t>AddAzureSignalR</a:t>
            </a:r>
            <a:r>
              <a:rPr lang="en-US" sz="2100">
                <a:solidFill>
                  <a:schemeClr val="tx1">
                    <a:lumMod val="65000"/>
                    <a:lumOff val="35000"/>
                  </a:schemeClr>
                </a:solidFill>
              </a:rPr>
              <a:t>()”</a:t>
            </a:r>
          </a:p>
          <a:p>
            <a:endParaRPr lang="en-US" sz="2100">
              <a:solidFill>
                <a:schemeClr val="tx1">
                  <a:lumMod val="65000"/>
                  <a:lumOff val="35000"/>
                </a:schemeClr>
              </a:solidFill>
            </a:endParaRPr>
          </a:p>
        </p:txBody>
      </p:sp>
      <p:sp>
        <p:nvSpPr>
          <p:cNvPr id="2" name="Title 1">
            <a:extLst>
              <a:ext uri="{FF2B5EF4-FFF2-40B4-BE49-F238E27FC236}">
                <a16:creationId xmlns:a16="http://schemas.microsoft.com/office/drawing/2014/main" id="{2480B161-B4A4-4B14-8127-920836C4FF87}"/>
              </a:ext>
            </a:extLst>
          </p:cNvPr>
          <p:cNvSpPr>
            <a:spLocks noGrp="1"/>
          </p:cNvSpPr>
          <p:nvPr>
            <p:ph type="title"/>
          </p:nvPr>
        </p:nvSpPr>
        <p:spPr>
          <a:xfrm>
            <a:off x="403761" y="334933"/>
            <a:ext cx="9767283" cy="553998"/>
          </a:xfrm>
        </p:spPr>
        <p:txBody>
          <a:bodyPr/>
          <a:lstStyle/>
          <a:p>
            <a:r>
              <a:rPr lang="en-US" dirty="0"/>
              <a:t>Azure </a:t>
            </a:r>
            <a:r>
              <a:rPr lang="en-US" dirty="0" err="1"/>
              <a:t>SignalR</a:t>
            </a:r>
            <a:r>
              <a:rPr lang="en-US" dirty="0"/>
              <a:t> Service</a:t>
            </a:r>
          </a:p>
        </p:txBody>
      </p:sp>
      <p:sp>
        <p:nvSpPr>
          <p:cNvPr id="4" name="Rectangle 3">
            <a:extLst>
              <a:ext uri="{FF2B5EF4-FFF2-40B4-BE49-F238E27FC236}">
                <a16:creationId xmlns:a16="http://schemas.microsoft.com/office/drawing/2014/main" id="{9C63CAF8-709B-4DA8-9A27-B21C6A6C6B40}"/>
              </a:ext>
            </a:extLst>
          </p:cNvPr>
          <p:cNvSpPr/>
          <p:nvPr/>
        </p:nvSpPr>
        <p:spPr>
          <a:xfrm>
            <a:off x="1858827" y="2374469"/>
            <a:ext cx="4388038" cy="38318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Fully managed service</a:t>
            </a:r>
          </a:p>
        </p:txBody>
      </p:sp>
      <p:sp>
        <p:nvSpPr>
          <p:cNvPr id="6" name="Rectangle 5">
            <a:extLst>
              <a:ext uri="{FF2B5EF4-FFF2-40B4-BE49-F238E27FC236}">
                <a16:creationId xmlns:a16="http://schemas.microsoft.com/office/drawing/2014/main" id="{D2427123-340F-40B6-A2A2-1AE8BCFDB57C}"/>
              </a:ext>
            </a:extLst>
          </p:cNvPr>
          <p:cNvSpPr/>
          <p:nvPr/>
        </p:nvSpPr>
        <p:spPr>
          <a:xfrm>
            <a:off x="1858827" y="2804893"/>
            <a:ext cx="4573872" cy="615553"/>
          </a:xfrm>
          <a:prstGeom prst="rect">
            <a:avLst/>
          </a:prstGeom>
        </p:spPr>
        <p:txBody>
          <a:bodyPr wrap="square">
            <a:spAutoFit/>
          </a:bodyPr>
          <a:lstStyle/>
          <a:p>
            <a:pPr marL="0" marR="0" lvl="0" indent="0" algn="l" defTabSz="932574" rtl="0" eaLnBrk="1" fontAlgn="auto" latinLnBrk="0" hangingPunct="1">
              <a:lnSpc>
                <a:spcPct val="100000"/>
              </a:lnSpc>
              <a:spcBef>
                <a:spcPts val="300"/>
              </a:spcBef>
              <a:spcAft>
                <a:spcPts val="2400"/>
              </a:spcAft>
              <a:buClrTx/>
              <a:buSzTx/>
              <a:buFontTx/>
              <a:buNone/>
              <a:tabLst/>
              <a:defRPr/>
            </a:pPr>
            <a:r>
              <a:rPr kumimoji="0" lang="en-US" sz="1700" b="0" i="0" u="none" strike="noStrike" kern="0" cap="none" spc="0" normalizeH="0" baseline="0" noProof="0">
                <a:ln>
                  <a:noFill/>
                </a:ln>
                <a:solidFill>
                  <a:srgbClr val="000000">
                    <a:lumMod val="65000"/>
                    <a:lumOff val="35000"/>
                  </a:srgbClr>
                </a:solidFill>
                <a:effectLst/>
                <a:uLnTx/>
                <a:uFillTx/>
                <a:latin typeface="Segoe UI"/>
                <a:ea typeface="+mn-ea"/>
                <a:cs typeface="Segoe UI" panose="020B0502040204020203" pitchFamily="34" charset="0"/>
              </a:rPr>
              <a:t>No more worries about </a:t>
            </a: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capacity provisioning, scaling, or persistent connections</a:t>
            </a:r>
            <a:endParaRPr kumimoji="0" lang="en-US" sz="1700" b="0" i="0" u="none" strike="noStrike" kern="0" cap="none" spc="0" normalizeH="0" baseline="0" noProof="0">
              <a:ln>
                <a:noFill/>
              </a:ln>
              <a:solidFill>
                <a:srgbClr val="000000">
                  <a:lumMod val="65000"/>
                  <a:lumOff val="35000"/>
                </a:srgbClr>
              </a:solidFill>
              <a:effectLst/>
              <a:uLnTx/>
              <a:uFillTx/>
              <a:latin typeface="Segoe UI"/>
              <a:ea typeface="+mn-ea"/>
              <a:cs typeface="Segoe UI" panose="020B0502040204020203" pitchFamily="34" charset="0"/>
            </a:endParaRPr>
          </a:p>
        </p:txBody>
      </p:sp>
      <p:grpSp>
        <p:nvGrpSpPr>
          <p:cNvPr id="7" name="Group 6">
            <a:extLst>
              <a:ext uri="{FF2B5EF4-FFF2-40B4-BE49-F238E27FC236}">
                <a16:creationId xmlns:a16="http://schemas.microsoft.com/office/drawing/2014/main" id="{923B772A-B98B-44D2-8A7A-87D76A5E893B}"/>
              </a:ext>
            </a:extLst>
          </p:cNvPr>
          <p:cNvGrpSpPr/>
          <p:nvPr/>
        </p:nvGrpSpPr>
        <p:grpSpPr>
          <a:xfrm>
            <a:off x="513396" y="2374469"/>
            <a:ext cx="1188720" cy="1188720"/>
            <a:chOff x="5457203" y="2847847"/>
            <a:chExt cx="1188720" cy="1188720"/>
          </a:xfrm>
        </p:grpSpPr>
        <p:sp>
          <p:nvSpPr>
            <p:cNvPr id="8" name="Oval 7">
              <a:extLst>
                <a:ext uri="{FF2B5EF4-FFF2-40B4-BE49-F238E27FC236}">
                  <a16:creationId xmlns:a16="http://schemas.microsoft.com/office/drawing/2014/main" id="{6F6D6571-D539-46A4-A2FB-2A845FCFD525}"/>
                </a:ext>
              </a:extLst>
            </p:cNvPr>
            <p:cNvSpPr/>
            <p:nvPr/>
          </p:nvSpPr>
          <p:spPr>
            <a:xfrm>
              <a:off x="5457203" y="2847847"/>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4D458EF3-57F4-4D6F-80B1-99DDD6D3CA99}"/>
                </a:ext>
              </a:extLst>
            </p:cNvPr>
            <p:cNvGrpSpPr/>
            <p:nvPr/>
          </p:nvGrpSpPr>
          <p:grpSpPr>
            <a:xfrm>
              <a:off x="5681258" y="3062959"/>
              <a:ext cx="740611" cy="670311"/>
              <a:chOff x="925504" y="5649085"/>
              <a:chExt cx="632624" cy="572574"/>
            </a:xfrm>
          </p:grpSpPr>
          <p:sp>
            <p:nvSpPr>
              <p:cNvPr id="10" name="Freeform 25">
                <a:extLst>
                  <a:ext uri="{FF2B5EF4-FFF2-40B4-BE49-F238E27FC236}">
                    <a16:creationId xmlns:a16="http://schemas.microsoft.com/office/drawing/2014/main" id="{9FAC9B3E-50C7-40E8-A95E-14E8F6462B31}"/>
                  </a:ext>
                </a:extLst>
              </p:cNvPr>
              <p:cNvSpPr>
                <a:spLocks noEditPoints="1"/>
              </p:cNvSpPr>
              <p:nvPr/>
            </p:nvSpPr>
            <p:spPr bwMode="black">
              <a:xfrm>
                <a:off x="925504" y="5682997"/>
                <a:ext cx="632624" cy="53866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0078D7"/>
              </a:solidFill>
              <a:ln>
                <a:noFill/>
              </a:ln>
            </p:spPr>
            <p:txBody>
              <a:bodyPr vert="horz" wrap="square" lIns="82305" tIns="41153" rIns="82305" bIns="4115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Pro" pitchFamily="34" charset="0"/>
                  <a:ea typeface="+mn-ea"/>
                  <a:cs typeface="+mn-cs"/>
                </a:endParaRPr>
              </a:p>
            </p:txBody>
          </p:sp>
          <p:sp>
            <p:nvSpPr>
              <p:cNvPr id="11" name="Rectangle 10">
                <a:extLst>
                  <a:ext uri="{FF2B5EF4-FFF2-40B4-BE49-F238E27FC236}">
                    <a16:creationId xmlns:a16="http://schemas.microsoft.com/office/drawing/2014/main" id="{9CB23F71-AD9C-4E89-B55C-A510641EC34C}"/>
                  </a:ext>
                </a:extLst>
              </p:cNvPr>
              <p:cNvSpPr/>
              <p:nvPr/>
            </p:nvSpPr>
            <p:spPr>
              <a:xfrm>
                <a:off x="1060255" y="5649085"/>
                <a:ext cx="460005" cy="36463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1">
                <a:extLst>
                  <a:ext uri="{FF2B5EF4-FFF2-40B4-BE49-F238E27FC236}">
                    <a16:creationId xmlns:a16="http://schemas.microsoft.com/office/drawing/2014/main" id="{15A9B56B-FB56-4811-85C3-546E1BDBED3B}"/>
                  </a:ext>
                </a:extLst>
              </p:cNvPr>
              <p:cNvSpPr>
                <a:spLocks noChangeAspect="1"/>
              </p:cNvSpPr>
              <p:nvPr/>
            </p:nvSpPr>
            <p:spPr bwMode="black">
              <a:xfrm>
                <a:off x="1194117" y="5759983"/>
                <a:ext cx="342871" cy="221460"/>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
        <p:nvSpPr>
          <p:cNvPr id="35" name="Rectangle 34">
            <a:extLst>
              <a:ext uri="{FF2B5EF4-FFF2-40B4-BE49-F238E27FC236}">
                <a16:creationId xmlns:a16="http://schemas.microsoft.com/office/drawing/2014/main" id="{4C048FE3-8C57-49FC-BA7B-22C71EE1D52A}"/>
              </a:ext>
            </a:extLst>
          </p:cNvPr>
          <p:cNvSpPr/>
          <p:nvPr/>
        </p:nvSpPr>
        <p:spPr>
          <a:xfrm>
            <a:off x="1858827" y="4746341"/>
            <a:ext cx="4388038" cy="877163"/>
          </a:xfrm>
          <a:prstGeom prst="rect">
            <a:avLst/>
          </a:prstGeom>
        </p:spPr>
        <p:txBody>
          <a:bodyPr wrap="square">
            <a:spAutoFit/>
          </a:bodyPr>
          <a:lstStyle/>
          <a:p>
            <a:pPr marL="0" marR="0" lvl="0" indent="0" algn="l" defTabSz="932574" rtl="0" eaLnBrk="1" fontAlgn="auto" latinLnBrk="0" hangingPunct="1">
              <a:lnSpc>
                <a:spcPct val="100000"/>
              </a:lnSpc>
              <a:spcBef>
                <a:spcPts val="300"/>
              </a:spcBef>
              <a:spcAft>
                <a:spcPts val="2400"/>
              </a:spcAft>
              <a:buClrTx/>
              <a:buSzTx/>
              <a:buFontTx/>
              <a:buNone/>
              <a:tabLst/>
              <a:defRPr/>
            </a:pP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Use ASP.NET Core </a:t>
            </a:r>
            <a:r>
              <a:rPr kumimoji="0" lang="en-US" sz="1700" b="0" i="0" u="none" strike="noStrike" kern="1200" cap="none" spc="0" normalizeH="0" baseline="0" noProof="0" err="1">
                <a:ln>
                  <a:noFill/>
                </a:ln>
                <a:solidFill>
                  <a:srgbClr val="000000">
                    <a:lumMod val="65000"/>
                    <a:lumOff val="35000"/>
                  </a:srgbClr>
                </a:solidFill>
                <a:effectLst/>
                <a:uLnTx/>
                <a:uFillTx/>
                <a:latin typeface="Segoe UI"/>
                <a:ea typeface="+mn-ea"/>
                <a:cs typeface="+mn-cs"/>
              </a:rPr>
              <a:t>SignalR</a:t>
            </a: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 to build real-time experiences such as chat, stock tickers, live dashboards, and instant broadcasting</a:t>
            </a:r>
          </a:p>
        </p:txBody>
      </p:sp>
      <p:grpSp>
        <p:nvGrpSpPr>
          <p:cNvPr id="16" name="Group 15">
            <a:extLst>
              <a:ext uri="{FF2B5EF4-FFF2-40B4-BE49-F238E27FC236}">
                <a16:creationId xmlns:a16="http://schemas.microsoft.com/office/drawing/2014/main" id="{F60FD2A6-4FEE-4A05-8D40-A208F0511F0B}"/>
              </a:ext>
            </a:extLst>
          </p:cNvPr>
          <p:cNvGrpSpPr/>
          <p:nvPr/>
        </p:nvGrpSpPr>
        <p:grpSpPr>
          <a:xfrm>
            <a:off x="848527" y="4676050"/>
            <a:ext cx="518458" cy="424731"/>
            <a:chOff x="1200453" y="4307032"/>
            <a:chExt cx="421817" cy="331969"/>
          </a:xfrm>
        </p:grpSpPr>
        <p:sp>
          <p:nvSpPr>
            <p:cNvPr id="17" name="TextBox 16">
              <a:extLst>
                <a:ext uri="{FF2B5EF4-FFF2-40B4-BE49-F238E27FC236}">
                  <a16:creationId xmlns:a16="http://schemas.microsoft.com/office/drawing/2014/main" id="{96E5C1AA-95F0-4146-9D69-520FA80B5C88}"/>
                </a:ext>
              </a:extLst>
            </p:cNvPr>
            <p:cNvSpPr txBox="1"/>
            <p:nvPr/>
          </p:nvSpPr>
          <p:spPr>
            <a:xfrm>
              <a:off x="1239230" y="4359730"/>
              <a:ext cx="344265" cy="156363"/>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78D7"/>
                  </a:solidFill>
                  <a:effectLst/>
                  <a:uLnTx/>
                  <a:uFillTx/>
                  <a:latin typeface="Showcard Gothic" panose="04020904020102020604" pitchFamily="82" charset="0"/>
                  <a:ea typeface="+mn-ea"/>
                  <a:cs typeface="Shruti" panose="020B0502040204020203" pitchFamily="34" charset="0"/>
                </a:rPr>
                <a:t>&lt;/&gt;</a:t>
              </a:r>
            </a:p>
          </p:txBody>
        </p:sp>
        <p:sp>
          <p:nvSpPr>
            <p:cNvPr id="18" name="Freeform 127">
              <a:extLst>
                <a:ext uri="{FF2B5EF4-FFF2-40B4-BE49-F238E27FC236}">
                  <a16:creationId xmlns:a16="http://schemas.microsoft.com/office/drawing/2014/main" id="{47D5FED8-5334-44F7-AEE6-9CE3811D8082}"/>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solidFill>
                <a:srgbClr val="0078D7"/>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F91135DA-CC5D-4810-ADD8-8F41144E9619}"/>
              </a:ext>
            </a:extLst>
          </p:cNvPr>
          <p:cNvSpPr/>
          <p:nvPr/>
        </p:nvSpPr>
        <p:spPr>
          <a:xfrm>
            <a:off x="513396" y="4294055"/>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2BF3ABC-3EDC-419D-B57F-E61A927AF295}"/>
              </a:ext>
            </a:extLst>
          </p:cNvPr>
          <p:cNvSpPr/>
          <p:nvPr/>
        </p:nvSpPr>
        <p:spPr>
          <a:xfrm>
            <a:off x="1858827" y="4269776"/>
            <a:ext cx="4388038" cy="38318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Native </a:t>
            </a:r>
            <a:r>
              <a:rPr kumimoji="0" lang="en-US" sz="2100" b="0" i="0" u="none" strike="noStrike" kern="1200" cap="none" spc="0" normalizeH="0" baseline="0" noProof="0" err="1">
                <a:ln>
                  <a:noFill/>
                </a:ln>
                <a:solidFill>
                  <a:srgbClr val="0078D7"/>
                </a:solidFill>
                <a:effectLst/>
                <a:uLnTx/>
                <a:uFillTx/>
                <a:latin typeface="Segoe UI"/>
                <a:ea typeface="+mn-ea"/>
                <a:cs typeface="Segoe UI Semilight" panose="020B0402040204020203" pitchFamily="34" charset="0"/>
              </a:rPr>
              <a:t>SignalR</a:t>
            </a: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 development</a:t>
            </a:r>
          </a:p>
        </p:txBody>
      </p:sp>
      <p:sp>
        <p:nvSpPr>
          <p:cNvPr id="37" name="Freeform: Shape 36">
            <a:extLst>
              <a:ext uri="{FF2B5EF4-FFF2-40B4-BE49-F238E27FC236}">
                <a16:creationId xmlns:a16="http://schemas.microsoft.com/office/drawing/2014/main" id="{DE6DE24A-A715-43B2-9A92-F981F87E012F}"/>
              </a:ext>
            </a:extLst>
          </p:cNvPr>
          <p:cNvSpPr/>
          <p:nvPr/>
        </p:nvSpPr>
        <p:spPr>
          <a:xfrm>
            <a:off x="8963247" y="332171"/>
            <a:ext cx="1646628" cy="1624948"/>
          </a:xfrm>
          <a:custGeom>
            <a:avLst/>
            <a:gdLst>
              <a:gd name="connsiteX0" fmla="*/ 1787857 w 3575714"/>
              <a:gd name="connsiteY0" fmla="*/ 0 h 3575714"/>
              <a:gd name="connsiteX1" fmla="*/ 3575714 w 3575714"/>
              <a:gd name="connsiteY1" fmla="*/ 1787857 h 3575714"/>
              <a:gd name="connsiteX2" fmla="*/ 2925100 w 3575714"/>
              <a:gd name="connsiteY2" fmla="*/ 3167455 h 3575714"/>
              <a:gd name="connsiteX3" fmla="*/ 2813407 w 3575714"/>
              <a:gd name="connsiteY3" fmla="*/ 3250977 h 3575714"/>
              <a:gd name="connsiteX4" fmla="*/ 2166450 w 3575714"/>
              <a:gd name="connsiteY4" fmla="*/ 2605650 h 3575714"/>
              <a:gd name="connsiteX5" fmla="*/ 2234550 w 3575714"/>
              <a:gd name="connsiteY5" fmla="*/ 2599092 h 3575714"/>
              <a:gd name="connsiteX6" fmla="*/ 2922894 w 3575714"/>
              <a:gd name="connsiteY6" fmla="*/ 1792406 h 3575714"/>
              <a:gd name="connsiteX7" fmla="*/ 2234550 w 3575714"/>
              <a:gd name="connsiteY7" fmla="*/ 985720 h 3575714"/>
              <a:gd name="connsiteX8" fmla="*/ 2182203 w 3575714"/>
              <a:gd name="connsiteY8" fmla="*/ 978089 h 3575714"/>
              <a:gd name="connsiteX9" fmla="*/ 2114336 w 3575714"/>
              <a:gd name="connsiteY9" fmla="*/ 978089 h 3575714"/>
              <a:gd name="connsiteX10" fmla="*/ 1936191 w 3575714"/>
              <a:gd name="connsiteY10" fmla="*/ 978089 h 3575714"/>
              <a:gd name="connsiteX11" fmla="*/ 1456523 w 3575714"/>
              <a:gd name="connsiteY11" fmla="*/ 978089 h 3575714"/>
              <a:gd name="connsiteX12" fmla="*/ 1456523 w 3575714"/>
              <a:gd name="connsiteY12" fmla="*/ 663536 h 3575714"/>
              <a:gd name="connsiteX13" fmla="*/ 1136422 w 3575714"/>
              <a:gd name="connsiteY13" fmla="*/ 978089 h 3575714"/>
              <a:gd name="connsiteX14" fmla="*/ 1135807 w 3575714"/>
              <a:gd name="connsiteY14" fmla="*/ 978089 h 3575714"/>
              <a:gd name="connsiteX15" fmla="*/ 647534 w 3575714"/>
              <a:gd name="connsiteY15" fmla="*/ 1466362 h 3575714"/>
              <a:gd name="connsiteX16" fmla="*/ 2114336 w 3575714"/>
              <a:gd name="connsiteY16" fmla="*/ 1466362 h 3575714"/>
              <a:gd name="connsiteX17" fmla="*/ 2114336 w 3575714"/>
              <a:gd name="connsiteY17" fmla="*/ 1465899 h 3575714"/>
              <a:gd name="connsiteX18" fmla="*/ 2170041 w 3575714"/>
              <a:gd name="connsiteY18" fmla="*/ 1471515 h 3575714"/>
              <a:gd name="connsiteX19" fmla="*/ 2431575 w 3575714"/>
              <a:gd name="connsiteY19" fmla="*/ 1792406 h 3575714"/>
              <a:gd name="connsiteX20" fmla="*/ 2104029 w 3575714"/>
              <a:gd name="connsiteY20" fmla="*/ 2119952 h 3575714"/>
              <a:gd name="connsiteX21" fmla="*/ 1680331 w 3575714"/>
              <a:gd name="connsiteY21" fmla="*/ 2119952 h 3575714"/>
              <a:gd name="connsiteX22" fmla="*/ 1468804 w 3575714"/>
              <a:gd name="connsiteY22" fmla="*/ 2616480 h 3575714"/>
              <a:gd name="connsiteX23" fmla="*/ 2341728 w 3575714"/>
              <a:gd name="connsiteY23" fmla="*/ 3487204 h 3575714"/>
              <a:gd name="connsiteX24" fmla="*/ 2319511 w 3575714"/>
              <a:gd name="connsiteY24" fmla="*/ 3495336 h 3575714"/>
              <a:gd name="connsiteX25" fmla="*/ 1787857 w 3575714"/>
              <a:gd name="connsiteY25" fmla="*/ 3575714 h 3575714"/>
              <a:gd name="connsiteX26" fmla="*/ 0 w 3575714"/>
              <a:gd name="connsiteY26" fmla="*/ 1787857 h 3575714"/>
              <a:gd name="connsiteX27" fmla="*/ 1787857 w 3575714"/>
              <a:gd name="connsiteY27" fmla="*/ 0 h 357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75714" h="3575714">
                <a:moveTo>
                  <a:pt x="1787857" y="0"/>
                </a:moveTo>
                <a:cubicBezTo>
                  <a:pt x="2775263" y="0"/>
                  <a:pt x="3575714" y="800451"/>
                  <a:pt x="3575714" y="1787857"/>
                </a:cubicBezTo>
                <a:cubicBezTo>
                  <a:pt x="3575714" y="2343273"/>
                  <a:pt x="3322447" y="2839535"/>
                  <a:pt x="2925100" y="3167455"/>
                </a:cubicBezTo>
                <a:lnTo>
                  <a:pt x="2813407" y="3250977"/>
                </a:lnTo>
                <a:lnTo>
                  <a:pt x="2166450" y="2605650"/>
                </a:lnTo>
                <a:lnTo>
                  <a:pt x="2234550" y="2599092"/>
                </a:lnTo>
                <a:cubicBezTo>
                  <a:pt x="2627388" y="2522312"/>
                  <a:pt x="2922894" y="2190321"/>
                  <a:pt x="2922894" y="1792406"/>
                </a:cubicBezTo>
                <a:cubicBezTo>
                  <a:pt x="2922894" y="1394491"/>
                  <a:pt x="2627388" y="1062500"/>
                  <a:pt x="2234550" y="985720"/>
                </a:cubicBezTo>
                <a:lnTo>
                  <a:pt x="2182203" y="978089"/>
                </a:lnTo>
                <a:lnTo>
                  <a:pt x="2114336" y="978089"/>
                </a:lnTo>
                <a:lnTo>
                  <a:pt x="1936191" y="978089"/>
                </a:lnTo>
                <a:lnTo>
                  <a:pt x="1456523" y="978089"/>
                </a:lnTo>
                <a:lnTo>
                  <a:pt x="1456523" y="663536"/>
                </a:lnTo>
                <a:lnTo>
                  <a:pt x="1136422" y="978089"/>
                </a:lnTo>
                <a:lnTo>
                  <a:pt x="1135807" y="978089"/>
                </a:lnTo>
                <a:lnTo>
                  <a:pt x="647534" y="1466362"/>
                </a:lnTo>
                <a:lnTo>
                  <a:pt x="2114336" y="1466362"/>
                </a:lnTo>
                <a:lnTo>
                  <a:pt x="2114336" y="1465899"/>
                </a:lnTo>
                <a:lnTo>
                  <a:pt x="2170041" y="1471515"/>
                </a:lnTo>
                <a:cubicBezTo>
                  <a:pt x="2319299" y="1502057"/>
                  <a:pt x="2431575" y="1634120"/>
                  <a:pt x="2431575" y="1792406"/>
                </a:cubicBezTo>
                <a:cubicBezTo>
                  <a:pt x="2431575" y="1973305"/>
                  <a:pt x="2284928" y="2119952"/>
                  <a:pt x="2104029" y="2119952"/>
                </a:cubicBezTo>
                <a:lnTo>
                  <a:pt x="1680331" y="2119952"/>
                </a:lnTo>
                <a:lnTo>
                  <a:pt x="1468804" y="2616480"/>
                </a:lnTo>
                <a:lnTo>
                  <a:pt x="2341728" y="3487204"/>
                </a:lnTo>
                <a:lnTo>
                  <a:pt x="2319511" y="3495336"/>
                </a:lnTo>
                <a:cubicBezTo>
                  <a:pt x="2151562" y="3547573"/>
                  <a:pt x="1972996" y="3575714"/>
                  <a:pt x="1787857" y="3575714"/>
                </a:cubicBezTo>
                <a:cubicBezTo>
                  <a:pt x="800451" y="3575714"/>
                  <a:pt x="0" y="2775263"/>
                  <a:pt x="0" y="1787857"/>
                </a:cubicBezTo>
                <a:cubicBezTo>
                  <a:pt x="0" y="800451"/>
                  <a:pt x="800451" y="0"/>
                  <a:pt x="1787857" y="0"/>
                </a:cubicBezTo>
                <a:close/>
              </a:path>
            </a:pathLst>
          </a:custGeom>
          <a:solidFill>
            <a:srgbClr val="00A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AAC7C116-C84D-4D4E-BD0F-B6526D97FDB6}"/>
              </a:ext>
            </a:extLst>
          </p:cNvPr>
          <p:cNvGrpSpPr/>
          <p:nvPr/>
        </p:nvGrpSpPr>
        <p:grpSpPr>
          <a:xfrm>
            <a:off x="7339643" y="2375656"/>
            <a:ext cx="4717312" cy="3247848"/>
            <a:chOff x="7341446" y="2619068"/>
            <a:chExt cx="4717312" cy="3247848"/>
          </a:xfrm>
        </p:grpSpPr>
        <p:sp>
          <p:nvSpPr>
            <p:cNvPr id="15" name="Rectangle 14">
              <a:extLst>
                <a:ext uri="{FF2B5EF4-FFF2-40B4-BE49-F238E27FC236}">
                  <a16:creationId xmlns:a16="http://schemas.microsoft.com/office/drawing/2014/main" id="{6D100AE7-10CA-4C0E-B5B9-0078119C4A67}"/>
                </a:ext>
              </a:extLst>
            </p:cNvPr>
            <p:cNvSpPr/>
            <p:nvPr/>
          </p:nvSpPr>
          <p:spPr bwMode="auto">
            <a:xfrm>
              <a:off x="7341446" y="2619068"/>
              <a:ext cx="4717312" cy="3247848"/>
            </a:xfrm>
            <a:prstGeom prst="rect">
              <a:avLst/>
            </a:prstGeom>
            <a:solidFill>
              <a:schemeClr val="bg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FD48CD8D-39B6-41DD-BD07-14AB61A3D081}"/>
                </a:ext>
              </a:extLst>
            </p:cNvPr>
            <p:cNvSpPr/>
            <p:nvPr/>
          </p:nvSpPr>
          <p:spPr>
            <a:xfrm>
              <a:off x="7549646" y="2839359"/>
              <a:ext cx="4473826" cy="1477328"/>
            </a:xfrm>
            <a:prstGeom prst="rect">
              <a:avLst/>
            </a:prstGeom>
          </p:spPr>
          <p:txBody>
            <a:bodyPr wrap="square">
              <a:spAutoFit/>
            </a:bodyPr>
            <a:lstStyle/>
            <a:p>
              <a:r>
                <a:rPr lang="en-US">
                  <a:solidFill>
                    <a:srgbClr val="0078D7"/>
                  </a:solidFill>
                  <a:latin typeface="SegoeUI"/>
                </a:rPr>
                <a:t>“By using Azure </a:t>
              </a:r>
              <a:r>
                <a:rPr lang="en-US" err="1">
                  <a:solidFill>
                    <a:srgbClr val="0078D7"/>
                  </a:solidFill>
                  <a:latin typeface="SegoeUI"/>
                </a:rPr>
                <a:t>SignalR</a:t>
              </a:r>
              <a:r>
                <a:rPr lang="en-US">
                  <a:solidFill>
                    <a:srgbClr val="0078D7"/>
                  </a:solidFill>
                  <a:latin typeface="SegoeUI"/>
                </a:rPr>
                <a:t> Service, we gain the best practices of built-in security and scalability—a comfort for our clients and a huge win for us.” </a:t>
              </a:r>
              <a:br>
                <a:rPr lang="en-US">
                  <a:solidFill>
                    <a:srgbClr val="0078D7"/>
                  </a:solidFill>
                  <a:latin typeface="SegoeUI"/>
                </a:rPr>
              </a:br>
              <a:r>
                <a:rPr lang="en-US">
                  <a:solidFill>
                    <a:srgbClr val="0078D7"/>
                  </a:solidFill>
                  <a:latin typeface="SegoeUI"/>
                </a:rPr>
                <a:t>- </a:t>
              </a:r>
              <a:r>
                <a:rPr lang="en-US" sz="1400" i="1">
                  <a:solidFill>
                    <a:srgbClr val="0078D7"/>
                  </a:solidFill>
                  <a:latin typeface="SegoeUI"/>
                </a:rPr>
                <a:t>Lars </a:t>
              </a:r>
              <a:r>
                <a:rPr lang="en-US" sz="1400" i="1" err="1">
                  <a:solidFill>
                    <a:srgbClr val="0078D7"/>
                  </a:solidFill>
                  <a:latin typeface="SegoeUI"/>
                </a:rPr>
                <a:t>Kemmann</a:t>
              </a:r>
              <a:r>
                <a:rPr lang="en-US" sz="1400" i="1">
                  <a:solidFill>
                    <a:srgbClr val="0078D7"/>
                  </a:solidFill>
                  <a:latin typeface="SegoeUI"/>
                </a:rPr>
                <a:t>: Solutions Architect, Netrix</a:t>
              </a:r>
              <a:endParaRPr lang="en-US" b="0" i="1" u="none" strike="noStrike">
                <a:solidFill>
                  <a:srgbClr val="0078D7"/>
                </a:solidFill>
                <a:effectLst/>
                <a:latin typeface="SegoeUI"/>
              </a:endParaRPr>
            </a:p>
          </p:txBody>
        </p:sp>
        <p:pic>
          <p:nvPicPr>
            <p:cNvPr id="14" name="Picture 13" descr="A picture containing clipart&#10;&#10;Description generated with high confidence">
              <a:extLst>
                <a:ext uri="{FF2B5EF4-FFF2-40B4-BE49-F238E27FC236}">
                  <a16:creationId xmlns:a16="http://schemas.microsoft.com/office/drawing/2014/main" id="{5321BB46-0E59-48F2-A853-42346DF4D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0488" y="4558445"/>
              <a:ext cx="1292143" cy="964286"/>
            </a:xfrm>
            <a:prstGeom prst="rect">
              <a:avLst/>
            </a:prstGeom>
          </p:spPr>
        </p:pic>
      </p:grpSp>
    </p:spTree>
    <p:extLst>
      <p:ext uri="{BB962C8B-B14F-4D97-AF65-F5344CB8AC3E}">
        <p14:creationId xmlns:p14="http://schemas.microsoft.com/office/powerpoint/2010/main" val="17776095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087FA18-8209-4BA2-BB8F-73FEB59F0F18}"/>
              </a:ext>
            </a:extLst>
          </p:cNvPr>
          <p:cNvSpPr txBox="1">
            <a:spLocks/>
          </p:cNvSpPr>
          <p:nvPr/>
        </p:nvSpPr>
        <p:spPr>
          <a:xfrm>
            <a:off x="4095750" y="1150947"/>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latin typeface="+mj-lt"/>
                <a:cs typeface="Segoe UI Light" panose="020B0502040204020203" pitchFamily="34" charset="0"/>
              </a:rPr>
              <a:t>Accelerate your</a:t>
            </a:r>
          </a:p>
        </p:txBody>
      </p:sp>
      <p:cxnSp>
        <p:nvCxnSpPr>
          <p:cNvPr id="8" name="Straight Connector 7">
            <a:extLst>
              <a:ext uri="{FF2B5EF4-FFF2-40B4-BE49-F238E27FC236}">
                <a16:creationId xmlns:a16="http://schemas.microsoft.com/office/drawing/2014/main" id="{BC2B63E8-5C63-43D9-87F1-7C7E56CACCFA}"/>
              </a:ext>
            </a:extLst>
          </p:cNvPr>
          <p:cNvCxnSpPr/>
          <p:nvPr/>
        </p:nvCxnSpPr>
        <p:spPr>
          <a:xfrm>
            <a:off x="2956639" y="1150947"/>
            <a:ext cx="6351750" cy="0"/>
          </a:xfrm>
          <a:prstGeom prst="line">
            <a:avLst/>
          </a:prstGeom>
          <a:noFill/>
          <a:ln w="9525" cap="flat" cmpd="sng" algn="ctr">
            <a:solidFill>
              <a:schemeClr val="tx2"/>
            </a:solidFill>
            <a:prstDash val="solid"/>
            <a:headEnd type="none"/>
            <a:tailEnd type="none"/>
          </a:ln>
          <a:effectLst/>
        </p:spPr>
      </p:cxnSp>
      <p:pic>
        <p:nvPicPr>
          <p:cNvPr id="9" name="Picture 8">
            <a:extLst>
              <a:ext uri="{FF2B5EF4-FFF2-40B4-BE49-F238E27FC236}">
                <a16:creationId xmlns:a16="http://schemas.microsoft.com/office/drawing/2014/main" id="{99AC5D39-D144-49E0-B804-998109205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865" y="293222"/>
            <a:ext cx="3090744" cy="865569"/>
          </a:xfrm>
          <a:prstGeom prst="rect">
            <a:avLst/>
          </a:prstGeom>
        </p:spPr>
      </p:pic>
      <p:sp>
        <p:nvSpPr>
          <p:cNvPr id="12" name="Text Placeholder 4">
            <a:extLst>
              <a:ext uri="{FF2B5EF4-FFF2-40B4-BE49-F238E27FC236}">
                <a16:creationId xmlns:a16="http://schemas.microsoft.com/office/drawing/2014/main" id="{50F5C8BF-E32B-4D4A-A7F8-72579DD813C4}"/>
              </a:ext>
            </a:extLst>
          </p:cNvPr>
          <p:cNvSpPr txBox="1">
            <a:spLocks/>
          </p:cNvSpPr>
          <p:nvPr/>
        </p:nvSpPr>
        <p:spPr>
          <a:xfrm>
            <a:off x="6000750" y="1150946"/>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latin typeface="+mj-lt"/>
                <a:cs typeface="Segoe UI Light" panose="020B0502040204020203" pitchFamily="34" charset="0"/>
              </a:rPr>
              <a:t>development</a:t>
            </a:r>
          </a:p>
        </p:txBody>
      </p:sp>
      <p:sp>
        <p:nvSpPr>
          <p:cNvPr id="13" name="Text Placeholder 4">
            <a:extLst>
              <a:ext uri="{FF2B5EF4-FFF2-40B4-BE49-F238E27FC236}">
                <a16:creationId xmlns:a16="http://schemas.microsoft.com/office/drawing/2014/main" id="{DFAE29D2-B221-4A4B-9CE5-8B8301150D4F}"/>
              </a:ext>
            </a:extLst>
          </p:cNvPr>
          <p:cNvSpPr txBox="1">
            <a:spLocks/>
          </p:cNvSpPr>
          <p:nvPr/>
        </p:nvSpPr>
        <p:spPr>
          <a:xfrm>
            <a:off x="5120561" y="1158790"/>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rPr>
              <a:t>cloud</a:t>
            </a:r>
          </a:p>
        </p:txBody>
      </p:sp>
      <p:sp>
        <p:nvSpPr>
          <p:cNvPr id="37" name="TextBox 36">
            <a:extLst>
              <a:ext uri="{FF2B5EF4-FFF2-40B4-BE49-F238E27FC236}">
                <a16:creationId xmlns:a16="http://schemas.microsoft.com/office/drawing/2014/main" id="{068EF449-6B82-4043-AED0-1FD7863F0B0D}"/>
              </a:ext>
            </a:extLst>
          </p:cNvPr>
          <p:cNvSpPr txBox="1"/>
          <p:nvPr/>
        </p:nvSpPr>
        <p:spPr>
          <a:xfrm>
            <a:off x="1910986"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Connected Services</a:t>
            </a: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A new experience for easily discovering and extending your app with cloud services</a:t>
            </a:r>
          </a:p>
        </p:txBody>
      </p:sp>
      <p:sp>
        <p:nvSpPr>
          <p:cNvPr id="38" name="TextBox 37">
            <a:extLst>
              <a:ext uri="{FF2B5EF4-FFF2-40B4-BE49-F238E27FC236}">
                <a16:creationId xmlns:a16="http://schemas.microsoft.com/office/drawing/2014/main" id="{5F4265A4-E49D-4184-AF4F-DA769921BB58}"/>
              </a:ext>
            </a:extLst>
          </p:cNvPr>
          <p:cNvSpPr txBox="1"/>
          <p:nvPr/>
        </p:nvSpPr>
        <p:spPr>
          <a:xfrm>
            <a:off x="-118950" y="4026556"/>
            <a:ext cx="1926538" cy="1750439"/>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Seamless Azure Integration</a:t>
            </a: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Publish directly to Azure without leaving the IDE</a:t>
            </a:r>
          </a:p>
        </p:txBody>
      </p:sp>
      <p:sp>
        <p:nvSpPr>
          <p:cNvPr id="39" name="TextBox 38">
            <a:extLst>
              <a:ext uri="{FF2B5EF4-FFF2-40B4-BE49-F238E27FC236}">
                <a16:creationId xmlns:a16="http://schemas.microsoft.com/office/drawing/2014/main" id="{682DD656-D8D2-4332-8289-C0A314ED8D6F}"/>
              </a:ext>
            </a:extLst>
          </p:cNvPr>
          <p:cNvSpPr txBox="1"/>
          <p:nvPr/>
        </p:nvSpPr>
        <p:spPr>
          <a:xfrm>
            <a:off x="6159519" y="4026557"/>
            <a:ext cx="1942489" cy="213015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App Insights</a:t>
            </a:r>
            <a:r>
              <a:rPr kumimoji="0" lang="en-US" sz="1960" b="1"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 with Code Lens</a:t>
            </a:r>
            <a:endPar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Get a 360° view of your app that includes availability, performance and user behavior</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0" name="TextBox 39">
            <a:extLst>
              <a:ext uri="{FF2B5EF4-FFF2-40B4-BE49-F238E27FC236}">
                <a16:creationId xmlns:a16="http://schemas.microsoft.com/office/drawing/2014/main" id="{81480B4C-0F27-4487-A5EB-B4E881FE5E38}"/>
              </a:ext>
            </a:extLst>
          </p:cNvPr>
          <p:cNvSpPr txBox="1"/>
          <p:nvPr/>
        </p:nvSpPr>
        <p:spPr>
          <a:xfrm>
            <a:off x="4108268" y="4026556"/>
            <a:ext cx="1926538" cy="233835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960" b="1">
                <a:solidFill>
                  <a:srgbClr val="1A1A1A"/>
                </a:solidFill>
                <a:latin typeface="Segoe UI" panose="020B0502040204020203" pitchFamily="34" charset="0"/>
                <a:cs typeface="Segoe UI" panose="020B0502040204020203" pitchFamily="34" charset="0"/>
              </a:rPr>
              <a:t>Container Tools</a:t>
            </a:r>
            <a:endPar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Quickly </a:t>
            </a:r>
            <a:r>
              <a:rPr lang="en-US" sz="1371">
                <a:solidFill>
                  <a:srgbClr val="1A1A1A"/>
                </a:solidFill>
                <a:latin typeface="Segoe UI" panose="020B0502040204020203" pitchFamily="34" charset="0"/>
                <a:cs typeface="Segoe UI" panose="020B0502040204020203" pitchFamily="34" charset="0"/>
              </a:rPr>
              <a:t>a</a:t>
            </a: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dd Docker compose and container orchestrator support to your apps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FAB2C208-7DD0-498B-A7B3-019A241C3984}"/>
              </a:ext>
            </a:extLst>
          </p:cNvPr>
          <p:cNvSpPr txBox="1"/>
          <p:nvPr/>
        </p:nvSpPr>
        <p:spPr>
          <a:xfrm>
            <a:off x="10262024"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Snapshot Debugging</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lvl="0" algn="ctr" defTabSz="895601">
              <a:lnSpc>
                <a:spcPct val="90000"/>
              </a:lnSpc>
              <a:spcAft>
                <a:spcPts val="588"/>
              </a:spcAft>
              <a:defRPr/>
            </a:pPr>
            <a:r>
              <a:rPr lang="en-US" sz="1371">
                <a:solidFill>
                  <a:srgbClr val="1A1A1A"/>
                </a:solidFill>
                <a:latin typeface="Segoe UI" panose="020B0502040204020203" pitchFamily="34" charset="0"/>
                <a:cs typeface="Segoe UI" panose="020B0502040204020203" pitchFamily="34" charset="0"/>
              </a:rPr>
              <a:t>Production debugging your cloud apps has never been so simple</a:t>
            </a:r>
          </a:p>
        </p:txBody>
      </p:sp>
      <p:sp>
        <p:nvSpPr>
          <p:cNvPr id="42" name="TextBox 41">
            <a:extLst>
              <a:ext uri="{FF2B5EF4-FFF2-40B4-BE49-F238E27FC236}">
                <a16:creationId xmlns:a16="http://schemas.microsoft.com/office/drawing/2014/main" id="{007AEA8F-7422-4814-A8D6-FD4DFBF74FFB}"/>
              </a:ext>
            </a:extLst>
          </p:cNvPr>
          <p:cNvSpPr txBox="1"/>
          <p:nvPr/>
        </p:nvSpPr>
        <p:spPr>
          <a:xfrm>
            <a:off x="8210772" y="4026557"/>
            <a:ext cx="1926538" cy="204853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Functions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started quickly with serverless </a:t>
            </a:r>
            <a:r>
              <a:rPr kumimoji="0" lang="en-US" sz="1371" b="0"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using templates and tools for development and debugging</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61" name="Picture 60">
            <a:extLst>
              <a:ext uri="{FF2B5EF4-FFF2-40B4-BE49-F238E27FC236}">
                <a16:creationId xmlns:a16="http://schemas.microsoft.com/office/drawing/2014/main" id="{FDFF26AD-174E-47B1-8988-AABBB1AC6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693" y="2516287"/>
            <a:ext cx="2057013" cy="1252320"/>
          </a:xfrm>
          <a:prstGeom prst="rect">
            <a:avLst/>
          </a:prstGeom>
        </p:spPr>
      </p:pic>
      <p:pic>
        <p:nvPicPr>
          <p:cNvPr id="62" name="Picture 61">
            <a:extLst>
              <a:ext uri="{FF2B5EF4-FFF2-40B4-BE49-F238E27FC236}">
                <a16:creationId xmlns:a16="http://schemas.microsoft.com/office/drawing/2014/main" id="{B88A77A3-BB0E-42F1-9768-3CC561452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37" y="2431507"/>
            <a:ext cx="1589527" cy="1458378"/>
          </a:xfrm>
          <a:prstGeom prst="rect">
            <a:avLst/>
          </a:prstGeom>
        </p:spPr>
      </p:pic>
      <p:pic>
        <p:nvPicPr>
          <p:cNvPr id="63" name="Picture 62">
            <a:extLst>
              <a:ext uri="{FF2B5EF4-FFF2-40B4-BE49-F238E27FC236}">
                <a16:creationId xmlns:a16="http://schemas.microsoft.com/office/drawing/2014/main" id="{CB8F257A-0F49-44A9-87EA-95809D5CD9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243" y="2431507"/>
            <a:ext cx="1851092" cy="1388990"/>
          </a:xfrm>
          <a:prstGeom prst="rect">
            <a:avLst/>
          </a:prstGeom>
        </p:spPr>
      </p:pic>
      <p:pic>
        <p:nvPicPr>
          <p:cNvPr id="64" name="Picture 63">
            <a:extLst>
              <a:ext uri="{FF2B5EF4-FFF2-40B4-BE49-F238E27FC236}">
                <a16:creationId xmlns:a16="http://schemas.microsoft.com/office/drawing/2014/main" id="{90B1D69D-7AFE-47AE-AFC8-EA2B5107BA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2297" y="2289925"/>
            <a:ext cx="1926538" cy="1672154"/>
          </a:xfrm>
          <a:prstGeom prst="rect">
            <a:avLst/>
          </a:prstGeom>
        </p:spPr>
      </p:pic>
      <p:pic>
        <p:nvPicPr>
          <p:cNvPr id="66" name="Picture 65">
            <a:extLst>
              <a:ext uri="{FF2B5EF4-FFF2-40B4-BE49-F238E27FC236}">
                <a16:creationId xmlns:a16="http://schemas.microsoft.com/office/drawing/2014/main" id="{F4F71EDC-003A-458D-B95B-62D550E5D9AC}"/>
              </a:ext>
            </a:extLst>
          </p:cNvPr>
          <p:cNvPicPr>
            <a:picLocks noChangeAspect="1"/>
          </p:cNvPicPr>
          <p:nvPr/>
        </p:nvPicPr>
        <p:blipFill>
          <a:blip r:embed="rId8"/>
          <a:stretch>
            <a:fillRect/>
          </a:stretch>
        </p:blipFill>
        <p:spPr>
          <a:xfrm>
            <a:off x="4058914" y="2337172"/>
            <a:ext cx="1926538" cy="1556623"/>
          </a:xfrm>
          <a:prstGeom prst="rect">
            <a:avLst/>
          </a:prstGeom>
        </p:spPr>
      </p:pic>
      <p:pic>
        <p:nvPicPr>
          <p:cNvPr id="67" name="Picture 66">
            <a:extLst>
              <a:ext uri="{FF2B5EF4-FFF2-40B4-BE49-F238E27FC236}">
                <a16:creationId xmlns:a16="http://schemas.microsoft.com/office/drawing/2014/main" id="{8A957AAA-96A4-4394-859E-A5A680A86953}"/>
              </a:ext>
            </a:extLst>
          </p:cNvPr>
          <p:cNvPicPr>
            <a:picLocks noChangeAspect="1"/>
          </p:cNvPicPr>
          <p:nvPr/>
        </p:nvPicPr>
        <p:blipFill>
          <a:blip r:embed="rId9"/>
          <a:stretch>
            <a:fillRect/>
          </a:stretch>
        </p:blipFill>
        <p:spPr>
          <a:xfrm>
            <a:off x="8260126" y="2464654"/>
            <a:ext cx="1783941" cy="1240589"/>
          </a:xfrm>
          <a:prstGeom prst="rect">
            <a:avLst/>
          </a:prstGeom>
        </p:spPr>
      </p:pic>
    </p:spTree>
    <p:extLst>
      <p:ext uri="{BB962C8B-B14F-4D97-AF65-F5344CB8AC3E}">
        <p14:creationId xmlns:p14="http://schemas.microsoft.com/office/powerpoint/2010/main" val="3085472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53" presetClass="entr" presetSubtype="16"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anim calcmode="lin" valueType="num">
                                      <p:cBhvr>
                                        <p:cTn id="39" dur="500" fill="hold"/>
                                        <p:tgtEl>
                                          <p:spTgt spid="37"/>
                                        </p:tgtEl>
                                        <p:attrNameLst>
                                          <p:attrName>ppt_x</p:attrName>
                                        </p:attrNameLst>
                                      </p:cBhvr>
                                      <p:tavLst>
                                        <p:tav tm="0">
                                          <p:val>
                                            <p:strVal val="#ppt_x"/>
                                          </p:val>
                                        </p:tav>
                                        <p:tav tm="100000">
                                          <p:val>
                                            <p:strVal val="#ppt_x"/>
                                          </p:val>
                                        </p:tav>
                                      </p:tavLst>
                                    </p:anim>
                                    <p:anim calcmode="lin" valueType="num">
                                      <p:cBhvr>
                                        <p:cTn id="40" dur="500" fill="hold"/>
                                        <p:tgtEl>
                                          <p:spTgt spid="3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anim calcmode="lin" valueType="num">
                                      <p:cBhvr>
                                        <p:cTn id="44" dur="500" fill="hold"/>
                                        <p:tgtEl>
                                          <p:spTgt spid="38"/>
                                        </p:tgtEl>
                                        <p:attrNameLst>
                                          <p:attrName>ppt_x</p:attrName>
                                        </p:attrNameLst>
                                      </p:cBhvr>
                                      <p:tavLst>
                                        <p:tav tm="0">
                                          <p:val>
                                            <p:strVal val="#ppt_x"/>
                                          </p:val>
                                        </p:tav>
                                        <p:tav tm="100000">
                                          <p:val>
                                            <p:strVal val="#ppt_x"/>
                                          </p:val>
                                        </p:tav>
                                      </p:tavLst>
                                    </p:anim>
                                    <p:anim calcmode="lin" valueType="num">
                                      <p:cBhvr>
                                        <p:cTn id="45" dur="500" fill="hold"/>
                                        <p:tgtEl>
                                          <p:spTgt spid="3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anim calcmode="lin" valueType="num">
                                      <p:cBhvr>
                                        <p:cTn id="54" dur="500" fill="hold"/>
                                        <p:tgtEl>
                                          <p:spTgt spid="39"/>
                                        </p:tgtEl>
                                        <p:attrNameLst>
                                          <p:attrName>ppt_x</p:attrName>
                                        </p:attrNameLst>
                                      </p:cBhvr>
                                      <p:tavLst>
                                        <p:tav tm="0">
                                          <p:val>
                                            <p:strVal val="#ppt_x"/>
                                          </p:val>
                                        </p:tav>
                                        <p:tav tm="100000">
                                          <p:val>
                                            <p:strVal val="#ppt_x"/>
                                          </p:val>
                                        </p:tav>
                                      </p:tavLst>
                                    </p:anim>
                                    <p:anim calcmode="lin" valueType="num">
                                      <p:cBhvr>
                                        <p:cTn id="55" dur="500" fill="hold"/>
                                        <p:tgtEl>
                                          <p:spTgt spid="3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anim calcmode="lin" valueType="num">
                                      <p:cBhvr>
                                        <p:cTn id="59" dur="500" fill="hold"/>
                                        <p:tgtEl>
                                          <p:spTgt spid="42"/>
                                        </p:tgtEl>
                                        <p:attrNameLst>
                                          <p:attrName>ppt_x</p:attrName>
                                        </p:attrNameLst>
                                      </p:cBhvr>
                                      <p:tavLst>
                                        <p:tav tm="0">
                                          <p:val>
                                            <p:strVal val="#ppt_x"/>
                                          </p:val>
                                        </p:tav>
                                        <p:tav tm="100000">
                                          <p:val>
                                            <p:strVal val="#ppt_x"/>
                                          </p:val>
                                        </p:tav>
                                      </p:tavLst>
                                    </p:anim>
                                    <p:anim calcmode="lin" valueType="num">
                                      <p:cBhvr>
                                        <p:cTn id="60" dur="500" fill="hold"/>
                                        <p:tgtEl>
                                          <p:spTgt spid="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anim calcmode="lin" valueType="num">
                                      <p:cBhvr>
                                        <p:cTn id="64" dur="500" fill="hold"/>
                                        <p:tgtEl>
                                          <p:spTgt spid="41"/>
                                        </p:tgtEl>
                                        <p:attrNameLst>
                                          <p:attrName>ppt_x</p:attrName>
                                        </p:attrNameLst>
                                      </p:cBhvr>
                                      <p:tavLst>
                                        <p:tav tm="0">
                                          <p:val>
                                            <p:strVal val="#ppt_x"/>
                                          </p:val>
                                        </p:tav>
                                        <p:tav tm="100000">
                                          <p:val>
                                            <p:strVal val="#ppt_x"/>
                                          </p:val>
                                        </p:tav>
                                      </p:tavLst>
                                    </p:anim>
                                    <p:anim calcmode="lin" valueType="num">
                                      <p:cBhvr>
                                        <p:cTn id="65" dur="500" fill="hold"/>
                                        <p:tgtEl>
                                          <p:spTgt spid="41"/>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path" presetSubtype="0" accel="50000" decel="50000" fill="hold" grpId="0" nodeType="afterEffect">
                                  <p:stCondLst>
                                    <p:cond delay="0"/>
                                  </p:stCondLst>
                                  <p:childTnLst>
                                    <p:animMotion origin="layout" path="M -6.25E-7 -2.59259E-6 L 0.03294 0.00116 " pathEditMode="relative" rAng="0" ptsTypes="AA">
                                      <p:cBhvr>
                                        <p:cTn id="68" dur="2000" fill="hold"/>
                                        <p:tgtEl>
                                          <p:spTgt spid="12"/>
                                        </p:tgtEl>
                                        <p:attrNameLst>
                                          <p:attrName>ppt_x</p:attrName>
                                          <p:attrName>ppt_y</p:attrName>
                                        </p:attrNameLst>
                                      </p:cBhvr>
                                      <p:rCtr x="1641" y="46"/>
                                    </p:animMotion>
                                  </p:childTnLst>
                                </p:cTn>
                              </p:par>
                              <p:par>
                                <p:cTn id="69" presetID="42" presetClass="path" presetSubtype="0" accel="50000" decel="50000" fill="hold" grpId="0" nodeType="withEffect">
                                  <p:stCondLst>
                                    <p:cond delay="0"/>
                                  </p:stCondLst>
                                  <p:childTnLst>
                                    <p:animMotion origin="layout" path="M -6.25E-7 -2.59259E-6 L -0.0332 0.00116 " pathEditMode="relative" rAng="0" ptsTypes="AA">
                                      <p:cBhvr>
                                        <p:cTn id="70" dur="2000" fill="hold"/>
                                        <p:tgtEl>
                                          <p:spTgt spid="7"/>
                                        </p:tgtEl>
                                        <p:attrNameLst>
                                          <p:attrName>ppt_x</p:attrName>
                                          <p:attrName>ppt_y</p:attrName>
                                        </p:attrNameLst>
                                      </p:cBhvr>
                                      <p:rCtr x="-1667" y="46"/>
                                    </p:animMotion>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37" grpId="0"/>
      <p:bldP spid="38" grpId="0"/>
      <p:bldP spid="39" grpId="0"/>
      <p:bldP spid="40" grpId="0"/>
      <p:bldP spid="41" grpId="0"/>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7F249-6B6F-4080-9FA9-66CC0FBF8B92}"/>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5B38614-0540-49DA-8511-3121D2C2DB72}"/>
              </a:ext>
            </a:extLst>
          </p:cNvPr>
          <p:cNvSpPr>
            <a:spLocks noGrp="1"/>
          </p:cNvSpPr>
          <p:nvPr>
            <p:ph type="title"/>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67832D26-6E98-41DA-8D73-F77F92A3E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
            <a:ext cx="12192000" cy="6827520"/>
          </a:xfrm>
          <a:prstGeom prst="rect">
            <a:avLst/>
          </a:prstGeom>
        </p:spPr>
      </p:pic>
      <p:sp>
        <p:nvSpPr>
          <p:cNvPr id="6" name="TextBox 5">
            <a:extLst>
              <a:ext uri="{FF2B5EF4-FFF2-40B4-BE49-F238E27FC236}">
                <a16:creationId xmlns:a16="http://schemas.microsoft.com/office/drawing/2014/main" id="{829C2A33-1D48-447D-8DE0-B0F36FBA8F6A}"/>
              </a:ext>
            </a:extLst>
          </p:cNvPr>
          <p:cNvSpPr txBox="1"/>
          <p:nvPr/>
        </p:nvSpPr>
        <p:spPr>
          <a:xfrm>
            <a:off x="269239" y="5188449"/>
            <a:ext cx="5897366" cy="62672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3"/>
              </a:rPr>
              <a:t>launch.visualstudio.com</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1727325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E7665-0DEB-44B5-9578-CFF162864EBA}"/>
              </a:ext>
            </a:extLst>
          </p:cNvPr>
          <p:cNvSpPr>
            <a:spLocks noGrp="1"/>
          </p:cNvSpPr>
          <p:nvPr>
            <p:ph type="title"/>
          </p:nvPr>
        </p:nvSpPr>
        <p:spPr/>
        <p:txBody>
          <a:bodyPr/>
          <a:lstStyle/>
          <a:p>
            <a:r>
              <a:rPr lang="en-US" dirty="0"/>
              <a:t>Get Help Migrating your .NET app to Azure</a:t>
            </a:r>
          </a:p>
        </p:txBody>
      </p:sp>
      <p:sp>
        <p:nvSpPr>
          <p:cNvPr id="6" name="TextBox 5">
            <a:extLst>
              <a:ext uri="{FF2B5EF4-FFF2-40B4-BE49-F238E27FC236}">
                <a16:creationId xmlns:a16="http://schemas.microsoft.com/office/drawing/2014/main" id="{CD172687-19CE-406B-93D6-A20D652E2E45}"/>
              </a:ext>
            </a:extLst>
          </p:cNvPr>
          <p:cNvSpPr txBox="1"/>
          <p:nvPr/>
        </p:nvSpPr>
        <p:spPr>
          <a:xfrm>
            <a:off x="0" y="1087384"/>
            <a:ext cx="12191999"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hlinkClick r:id="rId3"/>
              </a:rPr>
              <a:t>aka.ms/migratetothecloud</a:t>
            </a:r>
            <a:r>
              <a:rPr lang="en-US" sz="3600" dirty="0">
                <a:gradFill>
                  <a:gsLst>
                    <a:gs pos="2917">
                      <a:schemeClr val="tx1"/>
                    </a:gs>
                    <a:gs pos="30000">
                      <a:schemeClr val="tx1"/>
                    </a:gs>
                  </a:gsLst>
                  <a:lin ang="5400000" scaled="0"/>
                </a:gradFill>
              </a:rPr>
              <a:t> </a:t>
            </a:r>
          </a:p>
        </p:txBody>
      </p:sp>
      <p:sp>
        <p:nvSpPr>
          <p:cNvPr id="8" name="TextBox 7">
            <a:extLst>
              <a:ext uri="{FF2B5EF4-FFF2-40B4-BE49-F238E27FC236}">
                <a16:creationId xmlns:a16="http://schemas.microsoft.com/office/drawing/2014/main" id="{8290D842-A84E-4C94-BF8E-2C3D97BBF48A}"/>
              </a:ext>
            </a:extLst>
          </p:cNvPr>
          <p:cNvSpPr txBox="1"/>
          <p:nvPr/>
        </p:nvSpPr>
        <p:spPr>
          <a:xfrm>
            <a:off x="1" y="1807312"/>
            <a:ext cx="12191999"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Download free e-books and assessment resources….</a:t>
            </a:r>
          </a:p>
        </p:txBody>
      </p:sp>
      <p:sp>
        <p:nvSpPr>
          <p:cNvPr id="9" name="TextBox 8">
            <a:extLst>
              <a:ext uri="{FF2B5EF4-FFF2-40B4-BE49-F238E27FC236}">
                <a16:creationId xmlns:a16="http://schemas.microsoft.com/office/drawing/2014/main" id="{2F9E3494-0B80-40A3-9991-A00034FE1261}"/>
              </a:ext>
            </a:extLst>
          </p:cNvPr>
          <p:cNvSpPr txBox="1"/>
          <p:nvPr/>
        </p:nvSpPr>
        <p:spPr>
          <a:xfrm>
            <a:off x="1" y="6230136"/>
            <a:ext cx="12191999" cy="627864"/>
          </a:xfrm>
          <a:prstGeom prst="rect">
            <a:avLst/>
          </a:prstGeom>
          <a:solidFill>
            <a:schemeClr val="tx2"/>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Apply for </a:t>
            </a:r>
            <a:r>
              <a:rPr lang="en-US" sz="2400" b="1" dirty="0">
                <a:solidFill>
                  <a:schemeClr val="bg1"/>
                </a:solidFill>
              </a:rPr>
              <a:t>free</a:t>
            </a:r>
            <a:r>
              <a:rPr lang="en-US" sz="2400" dirty="0">
                <a:solidFill>
                  <a:schemeClr val="bg1"/>
                </a:solidFill>
              </a:rPr>
              <a:t> assistance from the .NET team!</a:t>
            </a:r>
          </a:p>
        </p:txBody>
      </p:sp>
      <p:pic>
        <p:nvPicPr>
          <p:cNvPr id="1026" name="Picture 2" descr="https://www.microsoft.com/net/images/redesign/learn/architecture/azure-quickstart-ebook.png?v=ergf7Bx3tcqYASu8cP7C2jaiXEq9G_7QDUPblU48bwY">
            <a:extLst>
              <a:ext uri="{FF2B5EF4-FFF2-40B4-BE49-F238E27FC236}">
                <a16:creationId xmlns:a16="http://schemas.microsoft.com/office/drawing/2014/main" id="{5862F73E-C9CD-4785-9320-AFB0ECD541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477" y="2394064"/>
            <a:ext cx="2870365" cy="37116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microsoft.com/net/images/redesign/learn/architecture/modernizing-ebook.png?v=-oHr9rshk0eTyu6PhSTtN4mfHHHa-hFQbOtcjUfBXF4">
            <a:extLst>
              <a:ext uri="{FF2B5EF4-FFF2-40B4-BE49-F238E27FC236}">
                <a16:creationId xmlns:a16="http://schemas.microsoft.com/office/drawing/2014/main" id="{F3CB03DC-82C7-4EDA-A6B9-351072CBEA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2378" y="2377996"/>
            <a:ext cx="2870365" cy="37277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microsoft.com/net/images/redesign/learn/architecture/aspnet-devops-ebook.png?v=HziazdZbW37lXvjwnHM5mHdM2i7bglAW0xoIY-x2sWY">
            <a:extLst>
              <a:ext uri="{FF2B5EF4-FFF2-40B4-BE49-F238E27FC236}">
                <a16:creationId xmlns:a16="http://schemas.microsoft.com/office/drawing/2014/main" id="{4615AD40-8330-437B-802B-48DF8D284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1279" y="2305640"/>
            <a:ext cx="3040083" cy="380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9526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Demo: Azure &lt;3 .NET</a:t>
            </a:r>
          </a:p>
        </p:txBody>
      </p:sp>
    </p:spTree>
    <p:extLst>
      <p:ext uri="{BB962C8B-B14F-4D97-AF65-F5344CB8AC3E}">
        <p14:creationId xmlns:p14="http://schemas.microsoft.com/office/powerpoint/2010/main" val="1428547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p:cNvSpPr>
          <p:nvPr/>
        </p:nvSpPr>
        <p:spPr>
          <a:xfrm>
            <a:off x="459030" y="56350"/>
            <a:ext cx="10551559"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kumimoji="0" lang="en-US" sz="5300" b="0" i="0" u="none" strike="noStrike" kern="1200" cap="none" spc="-100" normalizeH="0" baseline="0" noProof="0">
                <a:ln w="3175">
                  <a:noFill/>
                </a:ln>
                <a:solidFill>
                  <a:srgbClr val="505050"/>
                </a:solidFill>
                <a:effectLst/>
                <a:uLnTx/>
                <a:uFillTx/>
                <a:latin typeface="Segoe UI Light"/>
                <a:ea typeface="+mn-ea"/>
                <a:cs typeface="Segoe UI" pitchFamily="34" charset="0"/>
              </a:rPr>
              <a:t>.NET Core</a:t>
            </a:r>
          </a:p>
        </p:txBody>
      </p:sp>
      <p:grpSp>
        <p:nvGrpSpPr>
          <p:cNvPr id="42" name="Group 41">
            <a:extLst>
              <a:ext uri="{FF2B5EF4-FFF2-40B4-BE49-F238E27FC236}">
                <a16:creationId xmlns:a16="http://schemas.microsoft.com/office/drawing/2014/main" id="{C4F4E84C-B245-45CD-B9D5-79D7F62F5ACF}"/>
              </a:ext>
            </a:extLst>
          </p:cNvPr>
          <p:cNvGrpSpPr/>
          <p:nvPr/>
        </p:nvGrpSpPr>
        <p:grpSpPr>
          <a:xfrm>
            <a:off x="8009616" y="1710871"/>
            <a:ext cx="1250398" cy="2075963"/>
            <a:chOff x="524899" y="1683299"/>
            <a:chExt cx="1250398" cy="2075963"/>
          </a:xfrm>
          <a:solidFill>
            <a:srgbClr val="002060"/>
          </a:solidFill>
        </p:grpSpPr>
        <p:sp>
          <p:nvSpPr>
            <p:cNvPr id="43" name="Rectangle 42">
              <a:extLst>
                <a:ext uri="{FF2B5EF4-FFF2-40B4-BE49-F238E27FC236}">
                  <a16:creationId xmlns:a16="http://schemas.microsoft.com/office/drawing/2014/main" id="{89127A41-E757-41D2-AC23-C49A4429BD0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43">
              <a:extLst>
                <a:ext uri="{FF2B5EF4-FFF2-40B4-BE49-F238E27FC236}">
                  <a16:creationId xmlns:a16="http://schemas.microsoft.com/office/drawing/2014/main" id="{46B3D685-3D37-4F7B-9D28-1BFD3FD20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45" name="TextBox 44">
              <a:extLst>
                <a:ext uri="{FF2B5EF4-FFF2-40B4-BE49-F238E27FC236}">
                  <a16:creationId xmlns:a16="http://schemas.microsoft.com/office/drawing/2014/main" id="{2FDEB3EB-E995-4786-9E17-EC1290892340}"/>
                </a:ext>
              </a:extLst>
            </p:cNvPr>
            <p:cNvSpPr txBox="1"/>
            <p:nvPr/>
          </p:nvSpPr>
          <p:spPr>
            <a:xfrm>
              <a:off x="529712" y="2677499"/>
              <a:ext cx="120851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2" name="Group 1">
            <a:extLst>
              <a:ext uri="{FF2B5EF4-FFF2-40B4-BE49-F238E27FC236}">
                <a16:creationId xmlns:a16="http://schemas.microsoft.com/office/drawing/2014/main" id="{BC2421A3-7ECA-4C10-A9B5-8D45C8FB3114}"/>
              </a:ext>
            </a:extLst>
          </p:cNvPr>
          <p:cNvGrpSpPr/>
          <p:nvPr/>
        </p:nvGrpSpPr>
        <p:grpSpPr>
          <a:xfrm>
            <a:off x="532527" y="1682702"/>
            <a:ext cx="2504119" cy="2075963"/>
            <a:chOff x="1771192" y="1683299"/>
            <a:chExt cx="2504119" cy="2075963"/>
          </a:xfrm>
        </p:grpSpPr>
        <p:grpSp>
          <p:nvGrpSpPr>
            <p:cNvPr id="46" name="Group 45">
              <a:extLst>
                <a:ext uri="{FF2B5EF4-FFF2-40B4-BE49-F238E27FC236}">
                  <a16:creationId xmlns:a16="http://schemas.microsoft.com/office/drawing/2014/main" id="{EE0F1726-3D94-49FB-A854-78E7F7B85312}"/>
                </a:ext>
              </a:extLst>
            </p:cNvPr>
            <p:cNvGrpSpPr/>
            <p:nvPr/>
          </p:nvGrpSpPr>
          <p:grpSpPr>
            <a:xfrm>
              <a:off x="1771192" y="1683300"/>
              <a:ext cx="1252060" cy="2075962"/>
              <a:chOff x="1771192" y="1683300"/>
              <a:chExt cx="1252060" cy="2075962"/>
            </a:xfrm>
          </p:grpSpPr>
          <p:sp>
            <p:nvSpPr>
              <p:cNvPr id="47" name="Rectangle 46">
                <a:extLst>
                  <a:ext uri="{FF2B5EF4-FFF2-40B4-BE49-F238E27FC236}">
                    <a16:creationId xmlns:a16="http://schemas.microsoft.com/office/drawing/2014/main" id="{72424025-AB22-4920-AB51-90D9719CBBEF}"/>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95C7F725-8B32-4B07-B1B0-690B0B8B3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49" name="TextBox 48">
                <a:extLst>
                  <a:ext uri="{FF2B5EF4-FFF2-40B4-BE49-F238E27FC236}">
                    <a16:creationId xmlns:a16="http://schemas.microsoft.com/office/drawing/2014/main" id="{DC0F005B-7C18-4BC0-95DF-7EA9D78FAB6A}"/>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0" name="Group 49">
              <a:extLst>
                <a:ext uri="{FF2B5EF4-FFF2-40B4-BE49-F238E27FC236}">
                  <a16:creationId xmlns:a16="http://schemas.microsoft.com/office/drawing/2014/main" id="{7B128606-EBDB-4826-864D-6690636AC489}"/>
                </a:ext>
              </a:extLst>
            </p:cNvPr>
            <p:cNvGrpSpPr/>
            <p:nvPr/>
          </p:nvGrpSpPr>
          <p:grpSpPr>
            <a:xfrm>
              <a:off x="3016777" y="1683299"/>
              <a:ext cx="1258534" cy="2075961"/>
              <a:chOff x="3654584" y="1899136"/>
              <a:chExt cx="1675508" cy="2597404"/>
            </a:xfrm>
          </p:grpSpPr>
          <p:sp>
            <p:nvSpPr>
              <p:cNvPr id="51" name="Rectangle 50">
                <a:extLst>
                  <a:ext uri="{FF2B5EF4-FFF2-40B4-BE49-F238E27FC236}">
                    <a16:creationId xmlns:a16="http://schemas.microsoft.com/office/drawing/2014/main" id="{F351FA05-F073-42A3-9597-3ED7276ACA1B}"/>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31ABE907-3006-43DA-A252-A6B6DB879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53" name="TextBox 52">
                <a:extLst>
                  <a:ext uri="{FF2B5EF4-FFF2-40B4-BE49-F238E27FC236}">
                    <a16:creationId xmlns:a16="http://schemas.microsoft.com/office/drawing/2014/main" id="{052D608E-26F1-4E68-AF04-ACE288F34F7F}"/>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grpSp>
        <p:nvGrpSpPr>
          <p:cNvPr id="63" name="Group 62">
            <a:extLst>
              <a:ext uri="{FF2B5EF4-FFF2-40B4-BE49-F238E27FC236}">
                <a16:creationId xmlns:a16="http://schemas.microsoft.com/office/drawing/2014/main" id="{CEFC3F82-E26C-48C7-8424-60B49E82C087}"/>
              </a:ext>
            </a:extLst>
          </p:cNvPr>
          <p:cNvGrpSpPr/>
          <p:nvPr/>
        </p:nvGrpSpPr>
        <p:grpSpPr>
          <a:xfrm>
            <a:off x="9237670" y="1683299"/>
            <a:ext cx="1277956" cy="2075960"/>
            <a:chOff x="8620412" y="1899137"/>
            <a:chExt cx="1701365" cy="2580344"/>
          </a:xfrm>
        </p:grpSpPr>
        <p:sp>
          <p:nvSpPr>
            <p:cNvPr id="64" name="Rectangle 63">
              <a:extLst>
                <a:ext uri="{FF2B5EF4-FFF2-40B4-BE49-F238E27FC236}">
                  <a16:creationId xmlns:a16="http://schemas.microsoft.com/office/drawing/2014/main" id="{52134DFA-2275-4AB9-9C7C-F265698D5843}"/>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7FFBA21D-5326-44A7-9597-182A4A482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66" name="TextBox 65">
              <a:extLst>
                <a:ext uri="{FF2B5EF4-FFF2-40B4-BE49-F238E27FC236}">
                  <a16:creationId xmlns:a16="http://schemas.microsoft.com/office/drawing/2014/main" id="{FFFF4118-D3AD-4CCA-8319-59F3301D83C4}"/>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67" name="Group 66">
            <a:extLst>
              <a:ext uri="{FF2B5EF4-FFF2-40B4-BE49-F238E27FC236}">
                <a16:creationId xmlns:a16="http://schemas.microsoft.com/office/drawing/2014/main" id="{83BB3713-1207-47CB-A30D-53D0C0CF436D}"/>
              </a:ext>
            </a:extLst>
          </p:cNvPr>
          <p:cNvGrpSpPr/>
          <p:nvPr/>
        </p:nvGrpSpPr>
        <p:grpSpPr>
          <a:xfrm>
            <a:off x="10520087" y="1683299"/>
            <a:ext cx="1250398" cy="2075960"/>
            <a:chOff x="10320997" y="1899137"/>
            <a:chExt cx="1664677" cy="2597403"/>
          </a:xfrm>
          <a:solidFill>
            <a:srgbClr val="FF0000"/>
          </a:solidFill>
        </p:grpSpPr>
        <p:sp>
          <p:nvSpPr>
            <p:cNvPr id="68" name="Rectangle 67">
              <a:extLst>
                <a:ext uri="{FF2B5EF4-FFF2-40B4-BE49-F238E27FC236}">
                  <a16:creationId xmlns:a16="http://schemas.microsoft.com/office/drawing/2014/main" id="{990206C7-D520-496A-963B-AB65988E8E97}"/>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A629F6F8-5019-4069-B04C-848BE1F86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70" name="TextBox 69">
              <a:extLst>
                <a:ext uri="{FF2B5EF4-FFF2-40B4-BE49-F238E27FC236}">
                  <a16:creationId xmlns:a16="http://schemas.microsoft.com/office/drawing/2014/main" id="{880846B0-655B-44B6-8B0B-150F1193F8A9}"/>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grpSp>
        <p:nvGrpSpPr>
          <p:cNvPr id="97" name="Group 96">
            <a:extLst>
              <a:ext uri="{FF2B5EF4-FFF2-40B4-BE49-F238E27FC236}">
                <a16:creationId xmlns:a16="http://schemas.microsoft.com/office/drawing/2014/main" id="{1EE0F69E-D392-46E2-A9D5-2C92CEA26469}"/>
              </a:ext>
            </a:extLst>
          </p:cNvPr>
          <p:cNvGrpSpPr/>
          <p:nvPr/>
        </p:nvGrpSpPr>
        <p:grpSpPr>
          <a:xfrm>
            <a:off x="524899" y="3759259"/>
            <a:ext cx="8734361" cy="2495656"/>
            <a:chOff x="474923" y="2957811"/>
            <a:chExt cx="9253607" cy="3077297"/>
          </a:xfrm>
        </p:grpSpPr>
        <p:sp>
          <p:nvSpPr>
            <p:cNvPr id="99" name="TextBox 98">
              <a:extLst>
                <a:ext uri="{FF2B5EF4-FFF2-40B4-BE49-F238E27FC236}">
                  <a16:creationId xmlns:a16="http://schemas.microsoft.com/office/drawing/2014/main" id="{52768E2C-7B19-4972-B24F-376D4C496B77}"/>
                </a:ext>
              </a:extLst>
            </p:cNvPr>
            <p:cNvSpPr txBox="1"/>
            <p:nvPr/>
          </p:nvSpPr>
          <p:spPr>
            <a:xfrm>
              <a:off x="474923" y="2957811"/>
              <a:ext cx="9253607" cy="3077297"/>
            </a:xfrm>
            <a:prstGeom prst="rect">
              <a:avLst/>
            </a:prstGeom>
            <a:solidFill>
              <a:schemeClr val="accent1">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4938539F-DDDA-4183-87BF-0526D5D21645}"/>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01" name="TextBox 100">
              <a:extLst>
                <a:ext uri="{FF2B5EF4-FFF2-40B4-BE49-F238E27FC236}">
                  <a16:creationId xmlns:a16="http://schemas.microsoft.com/office/drawing/2014/main" id="{4ECBC503-3A76-45BA-9A6D-A333E382EF0C}"/>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02" name="TextBox 101">
              <a:extLst>
                <a:ext uri="{FF2B5EF4-FFF2-40B4-BE49-F238E27FC236}">
                  <a16:creationId xmlns:a16="http://schemas.microsoft.com/office/drawing/2014/main" id="{A3561CBE-8A8A-4CF2-9004-41871D7D0E6F}"/>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03" name="TextBox 102">
              <a:extLst>
                <a:ext uri="{FF2B5EF4-FFF2-40B4-BE49-F238E27FC236}">
                  <a16:creationId xmlns:a16="http://schemas.microsoft.com/office/drawing/2014/main" id="{277CB0A4-0F05-466C-A74E-540890CB27D3}"/>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45A69D42-C769-429F-833C-FEBE0B0A9C6C}"/>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98" name="Rectangle 97">
            <a:extLst>
              <a:ext uri="{FF2B5EF4-FFF2-40B4-BE49-F238E27FC236}">
                <a16:creationId xmlns:a16="http://schemas.microsoft.com/office/drawing/2014/main" id="{A59CCAF3-D916-40E9-9076-09DC5F61C3F4}"/>
              </a:ext>
            </a:extLst>
          </p:cNvPr>
          <p:cNvSpPr/>
          <p:nvPr/>
        </p:nvSpPr>
        <p:spPr>
          <a:xfrm>
            <a:off x="592516" y="384444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a:t>
            </a:r>
          </a:p>
        </p:txBody>
      </p:sp>
      <p:sp>
        <p:nvSpPr>
          <p:cNvPr id="96" name="TextBox 95">
            <a:extLst>
              <a:ext uri="{FF2B5EF4-FFF2-40B4-BE49-F238E27FC236}">
                <a16:creationId xmlns:a16="http://schemas.microsoft.com/office/drawing/2014/main" id="{33E88C77-00DC-495A-87CC-40B91FB9F006}"/>
              </a:ext>
            </a:extLst>
          </p:cNvPr>
          <p:cNvSpPr txBox="1"/>
          <p:nvPr/>
        </p:nvSpPr>
        <p:spPr>
          <a:xfrm>
            <a:off x="563168" y="5246578"/>
            <a:ext cx="8657823" cy="89889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8A77A195-84C3-465C-8340-5634BF1EEE55}"/>
              </a:ext>
            </a:extLst>
          </p:cNvPr>
          <p:cNvSpPr txBox="1"/>
          <p:nvPr/>
        </p:nvSpPr>
        <p:spPr>
          <a:xfrm>
            <a:off x="3336533" y="287273"/>
            <a:ext cx="2174146"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3</a:t>
            </a:r>
          </a:p>
        </p:txBody>
      </p:sp>
      <p:sp>
        <p:nvSpPr>
          <p:cNvPr id="71" name="Rectangle 70">
            <a:extLst>
              <a:ext uri="{FF2B5EF4-FFF2-40B4-BE49-F238E27FC236}">
                <a16:creationId xmlns:a16="http://schemas.microsoft.com/office/drawing/2014/main" id="{45C7ED1A-6941-4155-ADD9-06D71EDCBC71}"/>
              </a:ext>
            </a:extLst>
          </p:cNvPr>
          <p:cNvSpPr/>
          <p:nvPr/>
        </p:nvSpPr>
        <p:spPr>
          <a:xfrm>
            <a:off x="535611" y="384829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 3</a:t>
            </a:r>
          </a:p>
        </p:txBody>
      </p:sp>
      <p:sp>
        <p:nvSpPr>
          <p:cNvPr id="6" name="TextBox 5">
            <a:extLst>
              <a:ext uri="{FF2B5EF4-FFF2-40B4-BE49-F238E27FC236}">
                <a16:creationId xmlns:a16="http://schemas.microsoft.com/office/drawing/2014/main" id="{C11484CA-2EEA-490D-A82D-D4F2D2970661}"/>
              </a:ext>
            </a:extLst>
          </p:cNvPr>
          <p:cNvSpPr txBox="1"/>
          <p:nvPr/>
        </p:nvSpPr>
        <p:spPr>
          <a:xfrm>
            <a:off x="6887053" y="1966961"/>
            <a:ext cx="4123536" cy="1218795"/>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.NET Core 3 expands supported workloads to include Windows Desktop, IoT &amp; AI</a:t>
            </a:r>
          </a:p>
        </p:txBody>
      </p:sp>
      <p:sp>
        <p:nvSpPr>
          <p:cNvPr id="38" name="TextBox 37">
            <a:extLst>
              <a:ext uri="{FF2B5EF4-FFF2-40B4-BE49-F238E27FC236}">
                <a16:creationId xmlns:a16="http://schemas.microsoft.com/office/drawing/2014/main" id="{B33D9E61-6F8E-4DCE-A51A-C3C13CC7E6F3}"/>
              </a:ext>
            </a:extLst>
          </p:cNvPr>
          <p:cNvSpPr txBox="1"/>
          <p:nvPr/>
        </p:nvSpPr>
        <p:spPr>
          <a:xfrm>
            <a:off x="3339686" y="291123"/>
            <a:ext cx="2174146"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2</a:t>
            </a:r>
          </a:p>
        </p:txBody>
      </p:sp>
      <p:sp>
        <p:nvSpPr>
          <p:cNvPr id="39" name="TextBox 38">
            <a:extLst>
              <a:ext uri="{FF2B5EF4-FFF2-40B4-BE49-F238E27FC236}">
                <a16:creationId xmlns:a16="http://schemas.microsoft.com/office/drawing/2014/main" id="{36EEE1F2-2706-4691-B7AA-F268766670E0}"/>
              </a:ext>
            </a:extLst>
          </p:cNvPr>
          <p:cNvSpPr txBox="1"/>
          <p:nvPr/>
        </p:nvSpPr>
        <p:spPr>
          <a:xfrm>
            <a:off x="3359033" y="2096695"/>
            <a:ext cx="5868373"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.NET Core is perfectly suited for the requirements of cloud-native, cross-platform workloads</a:t>
            </a:r>
          </a:p>
        </p:txBody>
      </p:sp>
    </p:spTree>
    <p:extLst>
      <p:ext uri="{BB962C8B-B14F-4D97-AF65-F5344CB8AC3E}">
        <p14:creationId xmlns:p14="http://schemas.microsoft.com/office/powerpoint/2010/main" val="2173632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xit" presetSubtype="0" fill="hold" grpId="0"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8"/>
                                        </p:tgtEl>
                                      </p:cBhvr>
                                    </p:animEffect>
                                    <p:set>
                                      <p:cBhvr>
                                        <p:cTn id="13" dur="1" fill="hold">
                                          <p:stCondLst>
                                            <p:cond delay="499"/>
                                          </p:stCondLst>
                                        </p:cTn>
                                        <p:tgtEl>
                                          <p:spTgt spid="38"/>
                                        </p:tgtEl>
                                        <p:attrNameLst>
                                          <p:attrName>style.visibility</p:attrName>
                                        </p:attrNameLst>
                                      </p:cBhvr>
                                      <p:to>
                                        <p:strVal val="hidden"/>
                                      </p:to>
                                    </p:set>
                                  </p:childTnLst>
                                </p:cTn>
                              </p:par>
                              <p:par>
                                <p:cTn id="14" presetID="35" presetClass="path" presetSubtype="0" accel="50000" decel="50000" fill="hold" nodeType="withEffect">
                                  <p:stCondLst>
                                    <p:cond delay="0"/>
                                  </p:stCondLst>
                                  <p:childTnLst>
                                    <p:animMotion origin="layout" path="M 0.00183 -0.00162 L -0.40885 -0.00254 " pathEditMode="relative" rAng="0" ptsTypes="AA">
                                      <p:cBhvr>
                                        <p:cTn id="15" dur="1000" fill="hold"/>
                                        <p:tgtEl>
                                          <p:spTgt spid="42"/>
                                        </p:tgtEl>
                                        <p:attrNameLst>
                                          <p:attrName>ppt_x</p:attrName>
                                          <p:attrName>ppt_y</p:attrName>
                                        </p:attrNameLst>
                                      </p:cBhvr>
                                      <p:rCtr x="-20534" y="-46"/>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35" presetClass="path" presetSubtype="0" accel="50000" decel="50000" fill="hold" nodeType="withEffect">
                                  <p:stCondLst>
                                    <p:cond delay="0"/>
                                  </p:stCondLst>
                                  <p:childTnLst>
                                    <p:animMotion origin="layout" path="M -0.00456 -0.00324 L -0.41068 -0.00023 " pathEditMode="relative" rAng="0" ptsTypes="AA">
                                      <p:cBhvr>
                                        <p:cTn id="21" dur="1000" fill="hold"/>
                                        <p:tgtEl>
                                          <p:spTgt spid="63"/>
                                        </p:tgtEl>
                                        <p:attrNameLst>
                                          <p:attrName>ppt_x</p:attrName>
                                          <p:attrName>ppt_y</p:attrName>
                                        </p:attrNameLst>
                                      </p:cBhvr>
                                      <p:rCtr x="-20313" y="139"/>
                                    </p:animMotion>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35" presetClass="path" presetSubtype="0" accel="50000" decel="50000" fill="hold" nodeType="withEffect">
                                  <p:stCondLst>
                                    <p:cond delay="0"/>
                                  </p:stCondLst>
                                  <p:childTnLst>
                                    <p:animMotion origin="layout" path="M -2.5E-6 -0.00486 L -0.41601 7.40741E-7 " pathEditMode="relative" rAng="0" ptsTypes="AA">
                                      <p:cBhvr>
                                        <p:cTn id="27" dur="1000" fill="hold"/>
                                        <p:tgtEl>
                                          <p:spTgt spid="67"/>
                                        </p:tgtEl>
                                        <p:attrNameLst>
                                          <p:attrName>ppt_x</p:attrName>
                                          <p:attrName>ppt_y</p:attrName>
                                        </p:attrNameLst>
                                      </p:cBhvr>
                                      <p:rCtr x="-20807" y="231"/>
                                    </p:animMotion>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xit" presetSubtype="0" fill="hold" grpId="0" nodeType="withEffect">
                                  <p:stCondLst>
                                    <p:cond delay="0"/>
                                  </p:stCondLst>
                                  <p:childTnLst>
                                    <p:animEffect transition="out" filter="fade">
                                      <p:cBhvr>
                                        <p:cTn id="33" dur="500"/>
                                        <p:tgtEl>
                                          <p:spTgt spid="98"/>
                                        </p:tgtEl>
                                      </p:cBhvr>
                                    </p:animEffect>
                                    <p:set>
                                      <p:cBhvr>
                                        <p:cTn id="34" dur="1" fill="hold">
                                          <p:stCondLst>
                                            <p:cond delay="499"/>
                                          </p:stCondLst>
                                        </p:cTn>
                                        <p:tgtEl>
                                          <p:spTgt spid="9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5" grpId="0"/>
      <p:bldP spid="71" grpId="0"/>
      <p:bldP spid="6" grpId="0"/>
      <p:bldP spid="38" grpId="0"/>
      <p:bldP spid="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AF3BE3-F58A-4FF7-95D0-AB61DC454A89}"/>
              </a:ext>
            </a:extLst>
          </p:cNvPr>
          <p:cNvSpPr/>
          <p:nvPr/>
        </p:nvSpPr>
        <p:spPr>
          <a:xfrm>
            <a:off x="1650670" y="1680796"/>
            <a:ext cx="8906493" cy="2308324"/>
          </a:xfrm>
          <a:prstGeom prst="rect">
            <a:avLst/>
          </a:prstGeom>
        </p:spPr>
        <p:txBody>
          <a:bodyPr wrap="square">
            <a:spAutoFit/>
          </a:bodyPr>
          <a:lstStyle/>
          <a:p>
            <a:pPr algn="ctr"/>
            <a:r>
              <a:rPr lang="en-US" sz="4800" b="1" dirty="0">
                <a:solidFill>
                  <a:schemeClr val="bg1"/>
                </a:solidFill>
              </a:rPr>
              <a:t>Now Available</a:t>
            </a:r>
            <a:br>
              <a:rPr lang="en-US" sz="4800" b="1" dirty="0">
                <a:solidFill>
                  <a:schemeClr val="bg1"/>
                </a:solidFill>
              </a:rPr>
            </a:br>
            <a:r>
              <a:rPr lang="en-US" sz="4800" b="1" dirty="0">
                <a:solidFill>
                  <a:schemeClr val="bg1"/>
                </a:solidFill>
              </a:rPr>
              <a:t>.NET Core 3.0 </a:t>
            </a:r>
            <a:br>
              <a:rPr lang="en-US" sz="4800" b="1" dirty="0">
                <a:solidFill>
                  <a:schemeClr val="bg1"/>
                </a:solidFill>
              </a:rPr>
            </a:br>
            <a:r>
              <a:rPr lang="en-US" sz="4800" b="1" dirty="0">
                <a:solidFill>
                  <a:schemeClr val="bg1"/>
                </a:solidFill>
              </a:rPr>
              <a:t>preview 3</a:t>
            </a:r>
          </a:p>
        </p:txBody>
      </p:sp>
      <p:sp>
        <p:nvSpPr>
          <p:cNvPr id="4" name="TextBox 3">
            <a:extLst>
              <a:ext uri="{FF2B5EF4-FFF2-40B4-BE49-F238E27FC236}">
                <a16:creationId xmlns:a16="http://schemas.microsoft.com/office/drawing/2014/main" id="{36B11CF6-AD68-4775-8CC3-3C677E47397D}"/>
              </a:ext>
            </a:extLst>
          </p:cNvPr>
          <p:cNvSpPr txBox="1"/>
          <p:nvPr/>
        </p:nvSpPr>
        <p:spPr>
          <a:xfrm>
            <a:off x="1650670" y="4726560"/>
            <a:ext cx="8906493" cy="615553"/>
          </a:xfrm>
          <a:prstGeom prst="rect">
            <a:avLst/>
          </a:prstGeom>
          <a:noFill/>
        </p:spPr>
        <p:txBody>
          <a:bodyPr wrap="square" lIns="0" tIns="0" rIns="0" bIns="0" rtlCol="0">
            <a:spAutoFit/>
          </a:bodyPr>
          <a:lstStyle/>
          <a:p>
            <a:pPr algn="ctr"/>
            <a:r>
              <a:rPr lang="en-US" sz="4000" dirty="0">
                <a:solidFill>
                  <a:schemeClr val="bg1"/>
                </a:solidFill>
              </a:rPr>
              <a:t>www.dot.net</a:t>
            </a:r>
          </a:p>
        </p:txBody>
      </p:sp>
    </p:spTree>
    <p:extLst>
      <p:ext uri="{BB962C8B-B14F-4D97-AF65-F5344CB8AC3E}">
        <p14:creationId xmlns:p14="http://schemas.microsoft.com/office/powerpoint/2010/main" val="28074732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p:txBody>
          <a:bodyPr/>
          <a:lstStyle/>
          <a:p>
            <a:r>
              <a:rPr lang="en-US">
                <a:latin typeface="+mj-lt"/>
              </a:rPr>
              <a:t>.NET Core 3.0 Themes</a:t>
            </a:r>
          </a:p>
        </p:txBody>
      </p:sp>
      <p:sp>
        <p:nvSpPr>
          <p:cNvPr id="9" name="Rectangle 8">
            <a:extLst>
              <a:ext uri="{FF2B5EF4-FFF2-40B4-BE49-F238E27FC236}">
                <a16:creationId xmlns:a16="http://schemas.microsoft.com/office/drawing/2014/main" id="{ED28395D-E673-4604-A342-0E524C9D6968}"/>
              </a:ext>
            </a:extLst>
          </p:cNvPr>
          <p:cNvSpPr/>
          <p:nvPr/>
        </p:nvSpPr>
        <p:spPr>
          <a:xfrm>
            <a:off x="656243" y="3717671"/>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Desktop Workloads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&amp; UI Interop</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B375FD2-2E0F-4489-9DE9-A411D5DFC46E}"/>
              </a:ext>
            </a:extLst>
          </p:cNvPr>
          <p:cNvSpPr/>
          <p:nvPr/>
        </p:nvSpPr>
        <p:spPr>
          <a:xfrm>
            <a:off x="4631031" y="3711645"/>
            <a:ext cx="2929939"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Web App Development Productivity &amp; Microservices</a:t>
            </a:r>
          </a:p>
        </p:txBody>
      </p:sp>
      <p:sp>
        <p:nvSpPr>
          <p:cNvPr id="16" name="globe_2" title="Icon of a sphere made of lines">
            <a:extLst>
              <a:ext uri="{FF2B5EF4-FFF2-40B4-BE49-F238E27FC236}">
                <a16:creationId xmlns:a16="http://schemas.microsoft.com/office/drawing/2014/main" id="{3B91B990-782D-4610-990B-67B6C676778D}"/>
              </a:ext>
            </a:extLst>
          </p:cNvPr>
          <p:cNvSpPr>
            <a:spLocks noChangeAspect="1" noEditPoints="1"/>
          </p:cNvSpPr>
          <p:nvPr/>
        </p:nvSpPr>
        <p:spPr bwMode="auto">
          <a:xfrm>
            <a:off x="5628561" y="2287107"/>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FDD4B80E-CB1F-4A53-89BE-B2B757BDBCA3}"/>
              </a:ext>
            </a:extLst>
          </p:cNvPr>
          <p:cNvGrpSpPr/>
          <p:nvPr/>
        </p:nvGrpSpPr>
        <p:grpSpPr>
          <a:xfrm>
            <a:off x="1527509" y="2287107"/>
            <a:ext cx="1187405" cy="1168018"/>
            <a:chOff x="1527509" y="2287107"/>
            <a:chExt cx="1187405" cy="1168018"/>
          </a:xfrm>
        </p:grpSpPr>
        <p:sp>
          <p:nvSpPr>
            <p:cNvPr id="12" name="desktop" title="a desktop PC">
              <a:extLst>
                <a:ext uri="{FF2B5EF4-FFF2-40B4-BE49-F238E27FC236}">
                  <a16:creationId xmlns:a16="http://schemas.microsoft.com/office/drawing/2014/main" id="{23175E1B-3E2E-49B7-A442-93A904B02708}"/>
                </a:ext>
              </a:extLst>
            </p:cNvPr>
            <p:cNvSpPr>
              <a:spLocks noChangeAspect="1" noEditPoints="1"/>
            </p:cNvSpPr>
            <p:nvPr/>
          </p:nvSpPr>
          <p:spPr bwMode="auto">
            <a:xfrm>
              <a:off x="1527509" y="2287107"/>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7" name="Picture 16" descr="A close up of a logo&#10;&#10;Description generated with very high confidence">
              <a:extLst>
                <a:ext uri="{FF2B5EF4-FFF2-40B4-BE49-F238E27FC236}">
                  <a16:creationId xmlns:a16="http://schemas.microsoft.com/office/drawing/2014/main" id="{8C62A097-B9D9-4F19-A7DE-62EA93921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470" y="2426198"/>
              <a:ext cx="397482" cy="423652"/>
            </a:xfrm>
            <a:prstGeom prst="rect">
              <a:avLst/>
            </a:prstGeom>
            <a:noFill/>
          </p:spPr>
        </p:pic>
      </p:grpSp>
      <p:sp>
        <p:nvSpPr>
          <p:cNvPr id="18" name="Rectangle 17">
            <a:extLst>
              <a:ext uri="{FF2B5EF4-FFF2-40B4-BE49-F238E27FC236}">
                <a16:creationId xmlns:a16="http://schemas.microsoft.com/office/drawing/2014/main" id="{9E16B7B1-9F07-473C-96BA-C0FB076BD4B3}"/>
              </a:ext>
            </a:extLst>
          </p:cNvPr>
          <p:cNvSpPr/>
          <p:nvPr/>
        </p:nvSpPr>
        <p:spPr>
          <a:xfrm>
            <a:off x="8605819" y="3623373"/>
            <a:ext cx="2929939" cy="1200329"/>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Artificial Intelligence &amp; Machine Learning</a:t>
            </a:r>
          </a:p>
        </p:txBody>
      </p:sp>
      <p:sp>
        <p:nvSpPr>
          <p:cNvPr id="19" name="brain_2" title="Icon of a brain with circles and connection lines inside">
            <a:extLst>
              <a:ext uri="{FF2B5EF4-FFF2-40B4-BE49-F238E27FC236}">
                <a16:creationId xmlns:a16="http://schemas.microsoft.com/office/drawing/2014/main" id="{B7C5D415-00C3-47D9-A8A7-4065F22F51EC}"/>
              </a:ext>
            </a:extLst>
          </p:cNvPr>
          <p:cNvSpPr>
            <a:spLocks noChangeAspect="1" noEditPoints="1"/>
          </p:cNvSpPr>
          <p:nvPr/>
        </p:nvSpPr>
        <p:spPr bwMode="auto">
          <a:xfrm>
            <a:off x="9286226" y="2228473"/>
            <a:ext cx="1569123" cy="105214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5844074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2778253"/>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2782161"/>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2782161"/>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2780652"/>
            <a:ext cx="11276838" cy="1280160"/>
          </a:xfrm>
          <a:prstGeom prst="rect">
            <a:avLst/>
          </a:prstGeom>
        </p:spPr>
      </p:pic>
      <p:grpSp>
        <p:nvGrpSpPr>
          <p:cNvPr id="31" name="Group 30"/>
          <p:cNvGrpSpPr/>
          <p:nvPr/>
        </p:nvGrpSpPr>
        <p:grpSpPr>
          <a:xfrm>
            <a:off x="275840" y="1352882"/>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352882"/>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352882"/>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352882"/>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352882"/>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352882"/>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352882"/>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39" name="Title 1">
            <a:extLst>
              <a:ext uri="{FF2B5EF4-FFF2-40B4-BE49-F238E27FC236}">
                <a16:creationId xmlns:a16="http://schemas.microsoft.com/office/drawing/2014/main" id="{19AFE05D-9736-471E-B5D2-207940914560}"/>
              </a:ext>
            </a:extLst>
          </p:cNvPr>
          <p:cNvSpPr txBox="1">
            <a:spLocks/>
          </p:cNvSpPr>
          <p:nvPr/>
        </p:nvSpPr>
        <p:spPr>
          <a:xfrm>
            <a:off x="-23750" y="-33759"/>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rPr>
              <a:t>anything</a:t>
            </a:r>
          </a:p>
        </p:txBody>
      </p:sp>
      <p:grpSp>
        <p:nvGrpSpPr>
          <p:cNvPr id="38" name="Group 37">
            <a:extLst>
              <a:ext uri="{FF2B5EF4-FFF2-40B4-BE49-F238E27FC236}">
                <a16:creationId xmlns:a16="http://schemas.microsoft.com/office/drawing/2014/main" id="{654BB647-6ED6-456E-AC67-BE447E05046D}"/>
              </a:ext>
            </a:extLst>
          </p:cNvPr>
          <p:cNvGrpSpPr/>
          <p:nvPr/>
        </p:nvGrpSpPr>
        <p:grpSpPr>
          <a:xfrm>
            <a:off x="433831" y="4888127"/>
            <a:ext cx="11276838" cy="1294707"/>
            <a:chOff x="433831" y="4888127"/>
            <a:chExt cx="11276838" cy="1294707"/>
          </a:xfrm>
        </p:grpSpPr>
        <p:grpSp>
          <p:nvGrpSpPr>
            <p:cNvPr id="71" name="Group 70">
              <a:extLst>
                <a:ext uri="{FF2B5EF4-FFF2-40B4-BE49-F238E27FC236}">
                  <a16:creationId xmlns:a16="http://schemas.microsoft.com/office/drawing/2014/main" id="{4CDCA4A5-2A05-4E51-9B6D-0661EAEE6D8A}"/>
                </a:ext>
              </a:extLst>
            </p:cNvPr>
            <p:cNvGrpSpPr/>
            <p:nvPr/>
          </p:nvGrpSpPr>
          <p:grpSpPr>
            <a:xfrm>
              <a:off x="433831" y="4888127"/>
              <a:ext cx="11276838" cy="1294707"/>
              <a:chOff x="433831" y="4567502"/>
              <a:chExt cx="11276838" cy="1294707"/>
            </a:xfrm>
          </p:grpSpPr>
          <p:pic>
            <p:nvPicPr>
              <p:cNvPr id="73" name="Picture 72">
                <a:extLst>
                  <a:ext uri="{FF2B5EF4-FFF2-40B4-BE49-F238E27FC236}">
                    <a16:creationId xmlns:a16="http://schemas.microsoft.com/office/drawing/2014/main" id="{00D6A1FB-AE57-4AEF-AFCF-A87BDEAF0D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33831" y="4579369"/>
                <a:ext cx="11276838" cy="1280160"/>
              </a:xfrm>
              <a:prstGeom prst="rect">
                <a:avLst/>
              </a:prstGeom>
            </p:spPr>
          </p:pic>
          <p:grpSp>
            <p:nvGrpSpPr>
              <p:cNvPr id="72" name="Group 71">
                <a:extLst>
                  <a:ext uri="{FF2B5EF4-FFF2-40B4-BE49-F238E27FC236}">
                    <a16:creationId xmlns:a16="http://schemas.microsoft.com/office/drawing/2014/main" id="{01FDCC56-1BDB-46B5-B0FC-2A0E25E2E28B}"/>
                  </a:ext>
                </a:extLst>
              </p:cNvPr>
              <p:cNvGrpSpPr/>
              <p:nvPr/>
            </p:nvGrpSpPr>
            <p:grpSpPr>
              <a:xfrm>
                <a:off x="433831" y="4567502"/>
                <a:ext cx="11276838" cy="1294707"/>
                <a:chOff x="433831" y="4567502"/>
                <a:chExt cx="11276838" cy="1294707"/>
              </a:xfrm>
            </p:grpSpPr>
            <p:pic>
              <p:nvPicPr>
                <p:cNvPr id="74" name="Picture 73">
                  <a:extLst>
                    <a:ext uri="{FF2B5EF4-FFF2-40B4-BE49-F238E27FC236}">
                      <a16:creationId xmlns:a16="http://schemas.microsoft.com/office/drawing/2014/main" id="{446F1DAE-47E8-420E-ABEA-4D2A60A0D0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33831" y="4567502"/>
                  <a:ext cx="11276838" cy="1280160"/>
                </a:xfrm>
                <a:prstGeom prst="rect">
                  <a:avLst/>
                </a:prstGeom>
              </p:spPr>
            </p:pic>
            <p:pic>
              <p:nvPicPr>
                <p:cNvPr id="75" name="Picture 74">
                  <a:extLst>
                    <a:ext uri="{FF2B5EF4-FFF2-40B4-BE49-F238E27FC236}">
                      <a16:creationId xmlns:a16="http://schemas.microsoft.com/office/drawing/2014/main" id="{90E8B8CA-F90F-4982-9D06-4DF51EB41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33831" y="4571124"/>
                  <a:ext cx="11276838" cy="1280160"/>
                </a:xfrm>
                <a:prstGeom prst="rect">
                  <a:avLst/>
                </a:prstGeom>
              </p:spPr>
            </p:pic>
            <p:pic>
              <p:nvPicPr>
                <p:cNvPr id="76" name="Picture 75">
                  <a:extLst>
                    <a:ext uri="{FF2B5EF4-FFF2-40B4-BE49-F238E27FC236}">
                      <a16:creationId xmlns:a16="http://schemas.microsoft.com/office/drawing/2014/main" id="{9397231C-EFFB-4093-9856-49769973E5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433831" y="4576587"/>
                  <a:ext cx="11276838" cy="1280160"/>
                </a:xfrm>
                <a:prstGeom prst="rect">
                  <a:avLst/>
                </a:prstGeom>
              </p:spPr>
            </p:pic>
            <p:pic>
              <p:nvPicPr>
                <p:cNvPr id="77" name="Picture 76">
                  <a:extLst>
                    <a:ext uri="{FF2B5EF4-FFF2-40B4-BE49-F238E27FC236}">
                      <a16:creationId xmlns:a16="http://schemas.microsoft.com/office/drawing/2014/main" id="{9C3484A2-795A-431A-AA4F-7EAE7DF9BA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433831" y="4582049"/>
                  <a:ext cx="11276838" cy="1280160"/>
                </a:xfrm>
                <a:prstGeom prst="rect">
                  <a:avLst/>
                </a:prstGeom>
              </p:spPr>
            </p:pic>
          </p:grpSp>
        </p:grpSp>
        <p:sp>
          <p:nvSpPr>
            <p:cNvPr id="101" name="Rectangle 100">
              <a:extLst>
                <a:ext uri="{FF2B5EF4-FFF2-40B4-BE49-F238E27FC236}">
                  <a16:creationId xmlns:a16="http://schemas.microsoft.com/office/drawing/2014/main" id="{A0CE4AB8-5497-47A3-9DC0-10489809326A}"/>
                </a:ext>
              </a:extLst>
            </p:cNvPr>
            <p:cNvSpPr/>
            <p:nvPr/>
          </p:nvSpPr>
          <p:spPr bwMode="auto">
            <a:xfrm>
              <a:off x="6936215" y="5524584"/>
              <a:ext cx="1453611" cy="654628"/>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167CF0AD-A221-44CA-B9DB-673E1FA6F6A6}"/>
                </a:ext>
              </a:extLst>
            </p:cNvPr>
            <p:cNvSpPr/>
            <p:nvPr/>
          </p:nvSpPr>
          <p:spPr bwMode="auto">
            <a:xfrm>
              <a:off x="3790039" y="5498162"/>
              <a:ext cx="1453611" cy="654628"/>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32BCD14F-57C9-4CAE-9AFB-C4E3426C3B49}"/>
              </a:ext>
            </a:extLst>
          </p:cNvPr>
          <p:cNvGrpSpPr/>
          <p:nvPr/>
        </p:nvGrpSpPr>
        <p:grpSpPr>
          <a:xfrm>
            <a:off x="-271953" y="5910511"/>
            <a:ext cx="2286000" cy="1056537"/>
            <a:chOff x="-271953" y="5352378"/>
            <a:chExt cx="2286000" cy="1056537"/>
          </a:xfrm>
        </p:grpSpPr>
        <p:sp>
          <p:nvSpPr>
            <p:cNvPr id="79" name="Graphic 93">
              <a:extLst>
                <a:ext uri="{FF2B5EF4-FFF2-40B4-BE49-F238E27FC236}">
                  <a16:creationId xmlns:a16="http://schemas.microsoft.com/office/drawing/2014/main" id="{7B55D016-D6F9-4D7E-8DEF-9A03D0A558FF}"/>
                </a:ext>
              </a:extLst>
            </p:cNvPr>
            <p:cNvSpPr/>
            <p:nvPr/>
          </p:nvSpPr>
          <p:spPr>
            <a:xfrm>
              <a:off x="639464" y="5352378"/>
              <a:ext cx="463167" cy="454535"/>
            </a:xfrm>
            <a:custGeom>
              <a:avLst/>
              <a:gdLst>
                <a:gd name="connsiteX0" fmla="*/ 737711 w 1533525"/>
                <a:gd name="connsiteY0" fmla="*/ 216694 h 1504950"/>
                <a:gd name="connsiteX1" fmla="*/ 401479 w 1533525"/>
                <a:gd name="connsiteY1" fmla="*/ 552926 h 1504950"/>
                <a:gd name="connsiteX2" fmla="*/ 187166 w 1533525"/>
                <a:gd name="connsiteY2" fmla="*/ 386239 h 1504950"/>
                <a:gd name="connsiteX3" fmla="*/ 102394 w 1533525"/>
                <a:gd name="connsiteY3" fmla="*/ 428149 h 1504950"/>
                <a:gd name="connsiteX4" fmla="*/ 102394 w 1533525"/>
                <a:gd name="connsiteY4" fmla="*/ 852011 h 1504950"/>
                <a:gd name="connsiteX5" fmla="*/ 187166 w 1533525"/>
                <a:gd name="connsiteY5" fmla="*/ 893921 h 1504950"/>
                <a:gd name="connsiteX6" fmla="*/ 401479 w 1533525"/>
                <a:gd name="connsiteY6" fmla="*/ 727234 h 1504950"/>
                <a:gd name="connsiteX7" fmla="*/ 737711 w 1533525"/>
                <a:gd name="connsiteY7" fmla="*/ 1064419 h 1504950"/>
                <a:gd name="connsiteX8" fmla="*/ 949166 w 1533525"/>
                <a:gd name="connsiteY8" fmla="*/ 979646 h 1504950"/>
                <a:gd name="connsiteX9" fmla="*/ 949166 w 1533525"/>
                <a:gd name="connsiteY9" fmla="*/ 301466 h 1504950"/>
                <a:gd name="connsiteX10" fmla="*/ 737711 w 1533525"/>
                <a:gd name="connsiteY10" fmla="*/ 216694 h 1504950"/>
                <a:gd name="connsiteX11" fmla="*/ 187166 w 1533525"/>
                <a:gd name="connsiteY11" fmla="*/ 767239 h 1504950"/>
                <a:gd name="connsiteX12" fmla="*/ 187166 w 1533525"/>
                <a:gd name="connsiteY12" fmla="*/ 512921 h 1504950"/>
                <a:gd name="connsiteX13" fmla="*/ 313849 w 1533525"/>
                <a:gd name="connsiteY13" fmla="*/ 639604 h 1504950"/>
                <a:gd name="connsiteX14" fmla="*/ 187166 w 1533525"/>
                <a:gd name="connsiteY14" fmla="*/ 767239 h 1504950"/>
                <a:gd name="connsiteX15" fmla="*/ 513874 w 1533525"/>
                <a:gd name="connsiteY15" fmla="*/ 640556 h 1504950"/>
                <a:gd name="connsiteX16" fmla="*/ 737711 w 1533525"/>
                <a:gd name="connsiteY16" fmla="*/ 466249 h 1504950"/>
                <a:gd name="connsiteX17" fmla="*/ 737711 w 1533525"/>
                <a:gd name="connsiteY17" fmla="*/ 814864 h 1504950"/>
                <a:gd name="connsiteX18" fmla="*/ 513874 w 1533525"/>
                <a:gd name="connsiteY18" fmla="*/ 640556 h 1504950"/>
                <a:gd name="connsiteX19" fmla="*/ 1140619 w 1533525"/>
                <a:gd name="connsiteY19" fmla="*/ 7144 h 1504950"/>
                <a:gd name="connsiteX20" fmla="*/ 1531144 w 1533525"/>
                <a:gd name="connsiteY20" fmla="*/ 159544 h 1504950"/>
                <a:gd name="connsiteX21" fmla="*/ 1531144 w 1533525"/>
                <a:gd name="connsiteY21" fmla="*/ 1331119 h 1504950"/>
                <a:gd name="connsiteX22" fmla="*/ 1140619 w 1533525"/>
                <a:gd name="connsiteY22" fmla="*/ 1502569 h 1504950"/>
                <a:gd name="connsiteX23" fmla="*/ 7144 w 1533525"/>
                <a:gd name="connsiteY23" fmla="*/ 1159669 h 1504950"/>
                <a:gd name="connsiteX24" fmla="*/ 7144 w 1533525"/>
                <a:gd name="connsiteY24" fmla="*/ 1121569 h 1504950"/>
                <a:gd name="connsiteX25" fmla="*/ 1133951 w 1533525"/>
                <a:gd name="connsiteY25" fmla="*/ 1211104 h 1504950"/>
                <a:gd name="connsiteX26" fmla="*/ 1145381 w 1533525"/>
                <a:gd name="connsiteY26" fmla="*/ 1212056 h 1504950"/>
                <a:gd name="connsiteX27" fmla="*/ 1140619 w 1533525"/>
                <a:gd name="connsiteY27" fmla="*/ 7144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3525" h="1504950">
                  <a:moveTo>
                    <a:pt x="737711" y="216694"/>
                  </a:moveTo>
                  <a:lnTo>
                    <a:pt x="401479" y="552926"/>
                  </a:lnTo>
                  <a:lnTo>
                    <a:pt x="187166" y="386239"/>
                  </a:lnTo>
                  <a:lnTo>
                    <a:pt x="102394" y="428149"/>
                  </a:lnTo>
                  <a:lnTo>
                    <a:pt x="102394" y="852011"/>
                  </a:lnTo>
                  <a:lnTo>
                    <a:pt x="187166" y="893921"/>
                  </a:lnTo>
                  <a:lnTo>
                    <a:pt x="401479" y="727234"/>
                  </a:lnTo>
                  <a:lnTo>
                    <a:pt x="737711" y="1064419"/>
                  </a:lnTo>
                  <a:lnTo>
                    <a:pt x="949166" y="979646"/>
                  </a:lnTo>
                  <a:lnTo>
                    <a:pt x="949166" y="301466"/>
                  </a:lnTo>
                  <a:lnTo>
                    <a:pt x="737711" y="216694"/>
                  </a:lnTo>
                  <a:close/>
                  <a:moveTo>
                    <a:pt x="187166" y="767239"/>
                  </a:moveTo>
                  <a:lnTo>
                    <a:pt x="187166" y="512921"/>
                  </a:lnTo>
                  <a:lnTo>
                    <a:pt x="313849" y="639604"/>
                  </a:lnTo>
                  <a:lnTo>
                    <a:pt x="187166" y="767239"/>
                  </a:lnTo>
                  <a:close/>
                  <a:moveTo>
                    <a:pt x="513874" y="640556"/>
                  </a:moveTo>
                  <a:lnTo>
                    <a:pt x="737711" y="466249"/>
                  </a:lnTo>
                  <a:lnTo>
                    <a:pt x="737711" y="814864"/>
                  </a:lnTo>
                  <a:lnTo>
                    <a:pt x="513874" y="640556"/>
                  </a:lnTo>
                  <a:close/>
                  <a:moveTo>
                    <a:pt x="1140619" y="7144"/>
                  </a:moveTo>
                  <a:lnTo>
                    <a:pt x="1531144" y="159544"/>
                  </a:lnTo>
                  <a:lnTo>
                    <a:pt x="1531144" y="1331119"/>
                  </a:lnTo>
                  <a:lnTo>
                    <a:pt x="1140619" y="1502569"/>
                  </a:lnTo>
                  <a:lnTo>
                    <a:pt x="7144" y="1159669"/>
                  </a:lnTo>
                  <a:lnTo>
                    <a:pt x="7144" y="1121569"/>
                  </a:lnTo>
                  <a:lnTo>
                    <a:pt x="1133951" y="1211104"/>
                  </a:lnTo>
                  <a:lnTo>
                    <a:pt x="1145381" y="1212056"/>
                  </a:lnTo>
                  <a:lnTo>
                    <a:pt x="1140619" y="7144"/>
                  </a:lnTo>
                  <a:close/>
                </a:path>
              </a:pathLst>
            </a:custGeom>
            <a:solidFill>
              <a:srgbClr val="B177ED"/>
            </a:solidFill>
            <a:ln w="9525" cap="flat">
              <a:solidFill>
                <a:srgbClr val="B177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ACC53BDD-9DBE-41B1-98A6-FCA69F185756}"/>
                </a:ext>
              </a:extLst>
            </p:cNvPr>
            <p:cNvSpPr/>
            <p:nvPr/>
          </p:nvSpPr>
          <p:spPr bwMode="auto">
            <a:xfrm>
              <a:off x="-271953" y="5860275"/>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a:t>
              </a:r>
            </a:p>
          </p:txBody>
        </p:sp>
      </p:grpSp>
      <p:grpSp>
        <p:nvGrpSpPr>
          <p:cNvPr id="81" name="Group 80">
            <a:extLst>
              <a:ext uri="{FF2B5EF4-FFF2-40B4-BE49-F238E27FC236}">
                <a16:creationId xmlns:a16="http://schemas.microsoft.com/office/drawing/2014/main" id="{CB2DFF7A-72A6-4FCF-8727-4A8F2019BB2A}"/>
              </a:ext>
            </a:extLst>
          </p:cNvPr>
          <p:cNvGrpSpPr/>
          <p:nvPr/>
        </p:nvGrpSpPr>
        <p:grpSpPr>
          <a:xfrm>
            <a:off x="4537000" y="5888402"/>
            <a:ext cx="3185096" cy="1104565"/>
            <a:chOff x="4537000" y="5330269"/>
            <a:chExt cx="3185096" cy="1104565"/>
          </a:xfrm>
        </p:grpSpPr>
        <p:sp>
          <p:nvSpPr>
            <p:cNvPr id="82" name="Freeform 21">
              <a:extLst>
                <a:ext uri="{FF2B5EF4-FFF2-40B4-BE49-F238E27FC236}">
                  <a16:creationId xmlns:a16="http://schemas.microsoft.com/office/drawing/2014/main" id="{93282510-CF59-49C5-8EA4-42684D951D90}"/>
                </a:ext>
              </a:extLst>
            </p:cNvPr>
            <p:cNvSpPr>
              <a:spLocks noChangeAspect="1" noEditPoints="1"/>
            </p:cNvSpPr>
            <p:nvPr/>
          </p:nvSpPr>
          <p:spPr bwMode="auto">
            <a:xfrm>
              <a:off x="5897941" y="5330269"/>
              <a:ext cx="463214" cy="455015"/>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92D3CEFA-1397-4654-95C5-50131B821A89}"/>
                </a:ext>
              </a:extLst>
            </p:cNvPr>
            <p:cNvSpPr/>
            <p:nvPr/>
          </p:nvSpPr>
          <p:spPr bwMode="auto">
            <a:xfrm>
              <a:off x="4537000" y="5886194"/>
              <a:ext cx="3185096"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 Code</a:t>
              </a:r>
            </a:p>
          </p:txBody>
        </p:sp>
      </p:grpSp>
      <p:grpSp>
        <p:nvGrpSpPr>
          <p:cNvPr id="84" name="Group 83">
            <a:extLst>
              <a:ext uri="{FF2B5EF4-FFF2-40B4-BE49-F238E27FC236}">
                <a16:creationId xmlns:a16="http://schemas.microsoft.com/office/drawing/2014/main" id="{0E50E8E4-562A-4B0D-9DAB-A2E8DC73296F}"/>
              </a:ext>
            </a:extLst>
          </p:cNvPr>
          <p:cNvGrpSpPr/>
          <p:nvPr/>
        </p:nvGrpSpPr>
        <p:grpSpPr>
          <a:xfrm>
            <a:off x="8047875" y="5865898"/>
            <a:ext cx="2286000" cy="1085698"/>
            <a:chOff x="7762867" y="5319640"/>
            <a:chExt cx="2286000" cy="1085698"/>
          </a:xfrm>
        </p:grpSpPr>
        <p:sp>
          <p:nvSpPr>
            <p:cNvPr id="85" name="Freeform 5">
              <a:extLst>
                <a:ext uri="{FF2B5EF4-FFF2-40B4-BE49-F238E27FC236}">
                  <a16:creationId xmlns:a16="http://schemas.microsoft.com/office/drawing/2014/main" id="{E8B57812-66CE-45DE-8304-4C9B7ED74CF7}"/>
                </a:ext>
              </a:extLst>
            </p:cNvPr>
            <p:cNvSpPr>
              <a:spLocks noEditPoints="1"/>
            </p:cNvSpPr>
            <p:nvPr/>
          </p:nvSpPr>
          <p:spPr bwMode="auto">
            <a:xfrm>
              <a:off x="8671754" y="5319640"/>
              <a:ext cx="463166" cy="462714"/>
            </a:xfrm>
            <a:custGeom>
              <a:avLst/>
              <a:gdLst>
                <a:gd name="T0" fmla="*/ 128 w 2050"/>
                <a:gd name="T1" fmla="*/ 0 h 2048"/>
                <a:gd name="T2" fmla="*/ 90 w 2050"/>
                <a:gd name="T3" fmla="*/ 6 h 2048"/>
                <a:gd name="T4" fmla="*/ 56 w 2050"/>
                <a:gd name="T5" fmla="*/ 22 h 2048"/>
                <a:gd name="T6" fmla="*/ 16 w 2050"/>
                <a:gd name="T7" fmla="*/ 66 h 2048"/>
                <a:gd name="T8" fmla="*/ 2 w 2050"/>
                <a:gd name="T9" fmla="*/ 102 h 2048"/>
                <a:gd name="T10" fmla="*/ 0 w 2050"/>
                <a:gd name="T11" fmla="*/ 1920 h 2048"/>
                <a:gd name="T12" fmla="*/ 2 w 2050"/>
                <a:gd name="T13" fmla="*/ 1946 h 2048"/>
                <a:gd name="T14" fmla="*/ 16 w 2050"/>
                <a:gd name="T15" fmla="*/ 1982 h 2048"/>
                <a:gd name="T16" fmla="*/ 56 w 2050"/>
                <a:gd name="T17" fmla="*/ 2026 h 2048"/>
                <a:gd name="T18" fmla="*/ 90 w 2050"/>
                <a:gd name="T19" fmla="*/ 2042 h 2048"/>
                <a:gd name="T20" fmla="*/ 128 w 2050"/>
                <a:gd name="T21" fmla="*/ 2048 h 2048"/>
                <a:gd name="T22" fmla="*/ 1936 w 2050"/>
                <a:gd name="T23" fmla="*/ 2048 h 2048"/>
                <a:gd name="T24" fmla="*/ 1972 w 2050"/>
                <a:gd name="T25" fmla="*/ 2038 h 2048"/>
                <a:gd name="T26" fmla="*/ 2012 w 2050"/>
                <a:gd name="T27" fmla="*/ 2010 h 2048"/>
                <a:gd name="T28" fmla="*/ 2040 w 2050"/>
                <a:gd name="T29" fmla="*/ 1970 h 2048"/>
                <a:gd name="T30" fmla="*/ 2050 w 2050"/>
                <a:gd name="T31" fmla="*/ 1934 h 2048"/>
                <a:gd name="T32" fmla="*/ 2050 w 2050"/>
                <a:gd name="T33" fmla="*/ 128 h 2048"/>
                <a:gd name="T34" fmla="*/ 2044 w 2050"/>
                <a:gd name="T35" fmla="*/ 90 h 2048"/>
                <a:gd name="T36" fmla="*/ 2028 w 2050"/>
                <a:gd name="T37" fmla="*/ 56 h 2048"/>
                <a:gd name="T38" fmla="*/ 1984 w 2050"/>
                <a:gd name="T39" fmla="*/ 16 h 2048"/>
                <a:gd name="T40" fmla="*/ 1948 w 2050"/>
                <a:gd name="T41" fmla="*/ 2 h 2048"/>
                <a:gd name="T42" fmla="*/ 1922 w 2050"/>
                <a:gd name="T43" fmla="*/ 0 h 2048"/>
                <a:gd name="T44" fmla="*/ 244 w 2050"/>
                <a:gd name="T45" fmla="*/ 1638 h 2048"/>
                <a:gd name="T46" fmla="*/ 234 w 2050"/>
                <a:gd name="T47" fmla="*/ 1630 h 2048"/>
                <a:gd name="T48" fmla="*/ 224 w 2050"/>
                <a:gd name="T49" fmla="*/ 1608 h 2048"/>
                <a:gd name="T50" fmla="*/ 234 w 2050"/>
                <a:gd name="T51" fmla="*/ 1586 h 2048"/>
                <a:gd name="T52" fmla="*/ 234 w 2050"/>
                <a:gd name="T53" fmla="*/ 478 h 2048"/>
                <a:gd name="T54" fmla="*/ 224 w 2050"/>
                <a:gd name="T55" fmla="*/ 456 h 2048"/>
                <a:gd name="T56" fmla="*/ 234 w 2050"/>
                <a:gd name="T57" fmla="*/ 434 h 2048"/>
                <a:gd name="T58" fmla="*/ 244 w 2050"/>
                <a:gd name="T59" fmla="*/ 426 h 2048"/>
                <a:gd name="T60" fmla="*/ 274 w 2050"/>
                <a:gd name="T61" fmla="*/ 430 h 2048"/>
                <a:gd name="T62" fmla="*/ 278 w 2050"/>
                <a:gd name="T63" fmla="*/ 1630 h 2048"/>
                <a:gd name="T64" fmla="*/ 268 w 2050"/>
                <a:gd name="T65" fmla="*/ 1638 h 2048"/>
                <a:gd name="T66" fmla="*/ 1858 w 2050"/>
                <a:gd name="T67" fmla="*/ 1688 h 2048"/>
                <a:gd name="T68" fmla="*/ 699 w 2050"/>
                <a:gd name="T69" fmla="*/ 1688 h 2048"/>
                <a:gd name="T70" fmla="*/ 675 w 2050"/>
                <a:gd name="T71" fmla="*/ 1668 h 2048"/>
                <a:gd name="T72" fmla="*/ 673 w 2050"/>
                <a:gd name="T73" fmla="*/ 1656 h 2048"/>
                <a:gd name="T74" fmla="*/ 683 w 2050"/>
                <a:gd name="T75" fmla="*/ 1634 h 2048"/>
                <a:gd name="T76" fmla="*/ 705 w 2050"/>
                <a:gd name="T77" fmla="*/ 1624 h 2048"/>
                <a:gd name="T78" fmla="*/ 1864 w 2050"/>
                <a:gd name="T79" fmla="*/ 1624 h 2048"/>
                <a:gd name="T80" fmla="*/ 1888 w 2050"/>
                <a:gd name="T81" fmla="*/ 1644 h 2048"/>
                <a:gd name="T82" fmla="*/ 1890 w 2050"/>
                <a:gd name="T83" fmla="*/ 1656 h 2048"/>
                <a:gd name="T84" fmla="*/ 1880 w 2050"/>
                <a:gd name="T85" fmla="*/ 1678 h 2048"/>
                <a:gd name="T86" fmla="*/ 1858 w 2050"/>
                <a:gd name="T87" fmla="*/ 168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0" h="2048">
                  <a:moveTo>
                    <a:pt x="1922" y="0"/>
                  </a:moveTo>
                  <a:lnTo>
                    <a:pt x="128" y="0"/>
                  </a:lnTo>
                  <a:lnTo>
                    <a:pt x="128" y="0"/>
                  </a:lnTo>
                  <a:lnTo>
                    <a:pt x="114" y="0"/>
                  </a:lnTo>
                  <a:lnTo>
                    <a:pt x="102" y="2"/>
                  </a:lnTo>
                  <a:lnTo>
                    <a:pt x="90" y="6"/>
                  </a:lnTo>
                  <a:lnTo>
                    <a:pt x="78" y="10"/>
                  </a:lnTo>
                  <a:lnTo>
                    <a:pt x="66" y="16"/>
                  </a:lnTo>
                  <a:lnTo>
                    <a:pt x="56" y="22"/>
                  </a:lnTo>
                  <a:lnTo>
                    <a:pt x="38" y="38"/>
                  </a:lnTo>
                  <a:lnTo>
                    <a:pt x="22" y="56"/>
                  </a:lnTo>
                  <a:lnTo>
                    <a:pt x="16" y="66"/>
                  </a:lnTo>
                  <a:lnTo>
                    <a:pt x="10" y="78"/>
                  </a:lnTo>
                  <a:lnTo>
                    <a:pt x="6" y="90"/>
                  </a:lnTo>
                  <a:lnTo>
                    <a:pt x="2" y="102"/>
                  </a:lnTo>
                  <a:lnTo>
                    <a:pt x="0" y="114"/>
                  </a:lnTo>
                  <a:lnTo>
                    <a:pt x="0" y="128"/>
                  </a:lnTo>
                  <a:lnTo>
                    <a:pt x="0" y="1920"/>
                  </a:lnTo>
                  <a:lnTo>
                    <a:pt x="0" y="1920"/>
                  </a:lnTo>
                  <a:lnTo>
                    <a:pt x="0" y="1934"/>
                  </a:lnTo>
                  <a:lnTo>
                    <a:pt x="2" y="1946"/>
                  </a:lnTo>
                  <a:lnTo>
                    <a:pt x="6" y="1958"/>
                  </a:lnTo>
                  <a:lnTo>
                    <a:pt x="10" y="1970"/>
                  </a:lnTo>
                  <a:lnTo>
                    <a:pt x="16" y="1982"/>
                  </a:lnTo>
                  <a:lnTo>
                    <a:pt x="22" y="1992"/>
                  </a:lnTo>
                  <a:lnTo>
                    <a:pt x="38" y="2010"/>
                  </a:lnTo>
                  <a:lnTo>
                    <a:pt x="56" y="2026"/>
                  </a:lnTo>
                  <a:lnTo>
                    <a:pt x="66" y="2032"/>
                  </a:lnTo>
                  <a:lnTo>
                    <a:pt x="78" y="2038"/>
                  </a:lnTo>
                  <a:lnTo>
                    <a:pt x="90" y="2042"/>
                  </a:lnTo>
                  <a:lnTo>
                    <a:pt x="102" y="2046"/>
                  </a:lnTo>
                  <a:lnTo>
                    <a:pt x="114" y="2048"/>
                  </a:lnTo>
                  <a:lnTo>
                    <a:pt x="128" y="2048"/>
                  </a:lnTo>
                  <a:lnTo>
                    <a:pt x="1922" y="2048"/>
                  </a:lnTo>
                  <a:lnTo>
                    <a:pt x="1922" y="2048"/>
                  </a:lnTo>
                  <a:lnTo>
                    <a:pt x="1936" y="2048"/>
                  </a:lnTo>
                  <a:lnTo>
                    <a:pt x="1948" y="2046"/>
                  </a:lnTo>
                  <a:lnTo>
                    <a:pt x="1960" y="2042"/>
                  </a:lnTo>
                  <a:lnTo>
                    <a:pt x="1972" y="2038"/>
                  </a:lnTo>
                  <a:lnTo>
                    <a:pt x="1984" y="2032"/>
                  </a:lnTo>
                  <a:lnTo>
                    <a:pt x="1994" y="2026"/>
                  </a:lnTo>
                  <a:lnTo>
                    <a:pt x="2012" y="2010"/>
                  </a:lnTo>
                  <a:lnTo>
                    <a:pt x="2028" y="1992"/>
                  </a:lnTo>
                  <a:lnTo>
                    <a:pt x="2034" y="1982"/>
                  </a:lnTo>
                  <a:lnTo>
                    <a:pt x="2040" y="1970"/>
                  </a:lnTo>
                  <a:lnTo>
                    <a:pt x="2044" y="1958"/>
                  </a:lnTo>
                  <a:lnTo>
                    <a:pt x="2048" y="1946"/>
                  </a:lnTo>
                  <a:lnTo>
                    <a:pt x="2050" y="1934"/>
                  </a:lnTo>
                  <a:lnTo>
                    <a:pt x="2050" y="1920"/>
                  </a:lnTo>
                  <a:lnTo>
                    <a:pt x="2050" y="128"/>
                  </a:lnTo>
                  <a:lnTo>
                    <a:pt x="2050" y="128"/>
                  </a:lnTo>
                  <a:lnTo>
                    <a:pt x="2050" y="114"/>
                  </a:lnTo>
                  <a:lnTo>
                    <a:pt x="2048" y="102"/>
                  </a:lnTo>
                  <a:lnTo>
                    <a:pt x="2044" y="90"/>
                  </a:lnTo>
                  <a:lnTo>
                    <a:pt x="2040" y="78"/>
                  </a:lnTo>
                  <a:lnTo>
                    <a:pt x="2034" y="66"/>
                  </a:lnTo>
                  <a:lnTo>
                    <a:pt x="2028" y="56"/>
                  </a:lnTo>
                  <a:lnTo>
                    <a:pt x="2012" y="38"/>
                  </a:lnTo>
                  <a:lnTo>
                    <a:pt x="1994" y="22"/>
                  </a:lnTo>
                  <a:lnTo>
                    <a:pt x="1984" y="16"/>
                  </a:lnTo>
                  <a:lnTo>
                    <a:pt x="1972" y="10"/>
                  </a:lnTo>
                  <a:lnTo>
                    <a:pt x="1960" y="6"/>
                  </a:lnTo>
                  <a:lnTo>
                    <a:pt x="1948" y="2"/>
                  </a:lnTo>
                  <a:lnTo>
                    <a:pt x="1936" y="0"/>
                  </a:lnTo>
                  <a:lnTo>
                    <a:pt x="1922" y="0"/>
                  </a:lnTo>
                  <a:lnTo>
                    <a:pt x="1922" y="0"/>
                  </a:lnTo>
                  <a:close/>
                  <a:moveTo>
                    <a:pt x="256" y="1640"/>
                  </a:moveTo>
                  <a:lnTo>
                    <a:pt x="256" y="1640"/>
                  </a:lnTo>
                  <a:lnTo>
                    <a:pt x="244" y="1638"/>
                  </a:lnTo>
                  <a:lnTo>
                    <a:pt x="238" y="1634"/>
                  </a:lnTo>
                  <a:lnTo>
                    <a:pt x="234" y="1630"/>
                  </a:lnTo>
                  <a:lnTo>
                    <a:pt x="234" y="1630"/>
                  </a:lnTo>
                  <a:lnTo>
                    <a:pt x="230" y="1626"/>
                  </a:lnTo>
                  <a:lnTo>
                    <a:pt x="226" y="1620"/>
                  </a:lnTo>
                  <a:lnTo>
                    <a:pt x="224" y="1608"/>
                  </a:lnTo>
                  <a:lnTo>
                    <a:pt x="226" y="1596"/>
                  </a:lnTo>
                  <a:lnTo>
                    <a:pt x="230" y="1590"/>
                  </a:lnTo>
                  <a:lnTo>
                    <a:pt x="234" y="1586"/>
                  </a:lnTo>
                  <a:lnTo>
                    <a:pt x="787" y="1032"/>
                  </a:lnTo>
                  <a:lnTo>
                    <a:pt x="234" y="478"/>
                  </a:lnTo>
                  <a:lnTo>
                    <a:pt x="234" y="478"/>
                  </a:lnTo>
                  <a:lnTo>
                    <a:pt x="230" y="474"/>
                  </a:lnTo>
                  <a:lnTo>
                    <a:pt x="226" y="468"/>
                  </a:lnTo>
                  <a:lnTo>
                    <a:pt x="224" y="456"/>
                  </a:lnTo>
                  <a:lnTo>
                    <a:pt x="226" y="444"/>
                  </a:lnTo>
                  <a:lnTo>
                    <a:pt x="230" y="438"/>
                  </a:lnTo>
                  <a:lnTo>
                    <a:pt x="234" y="434"/>
                  </a:lnTo>
                  <a:lnTo>
                    <a:pt x="234" y="434"/>
                  </a:lnTo>
                  <a:lnTo>
                    <a:pt x="238" y="430"/>
                  </a:lnTo>
                  <a:lnTo>
                    <a:pt x="244" y="426"/>
                  </a:lnTo>
                  <a:lnTo>
                    <a:pt x="256" y="424"/>
                  </a:lnTo>
                  <a:lnTo>
                    <a:pt x="268" y="426"/>
                  </a:lnTo>
                  <a:lnTo>
                    <a:pt x="274" y="430"/>
                  </a:lnTo>
                  <a:lnTo>
                    <a:pt x="278" y="434"/>
                  </a:lnTo>
                  <a:lnTo>
                    <a:pt x="879" y="1032"/>
                  </a:lnTo>
                  <a:lnTo>
                    <a:pt x="278" y="1630"/>
                  </a:lnTo>
                  <a:lnTo>
                    <a:pt x="278" y="1630"/>
                  </a:lnTo>
                  <a:lnTo>
                    <a:pt x="274" y="1634"/>
                  </a:lnTo>
                  <a:lnTo>
                    <a:pt x="268" y="1638"/>
                  </a:lnTo>
                  <a:lnTo>
                    <a:pt x="256" y="1640"/>
                  </a:lnTo>
                  <a:lnTo>
                    <a:pt x="256" y="1640"/>
                  </a:lnTo>
                  <a:close/>
                  <a:moveTo>
                    <a:pt x="1858" y="1688"/>
                  </a:moveTo>
                  <a:lnTo>
                    <a:pt x="705" y="1688"/>
                  </a:lnTo>
                  <a:lnTo>
                    <a:pt x="705" y="1688"/>
                  </a:lnTo>
                  <a:lnTo>
                    <a:pt x="699" y="1688"/>
                  </a:lnTo>
                  <a:lnTo>
                    <a:pt x="693" y="1686"/>
                  </a:lnTo>
                  <a:lnTo>
                    <a:pt x="683" y="1678"/>
                  </a:lnTo>
                  <a:lnTo>
                    <a:pt x="675" y="1668"/>
                  </a:lnTo>
                  <a:lnTo>
                    <a:pt x="673" y="1662"/>
                  </a:lnTo>
                  <a:lnTo>
                    <a:pt x="673" y="1656"/>
                  </a:lnTo>
                  <a:lnTo>
                    <a:pt x="673" y="1656"/>
                  </a:lnTo>
                  <a:lnTo>
                    <a:pt x="673" y="1650"/>
                  </a:lnTo>
                  <a:lnTo>
                    <a:pt x="675" y="1644"/>
                  </a:lnTo>
                  <a:lnTo>
                    <a:pt x="683" y="1634"/>
                  </a:lnTo>
                  <a:lnTo>
                    <a:pt x="693" y="1626"/>
                  </a:lnTo>
                  <a:lnTo>
                    <a:pt x="699" y="1624"/>
                  </a:lnTo>
                  <a:lnTo>
                    <a:pt x="705" y="1624"/>
                  </a:lnTo>
                  <a:lnTo>
                    <a:pt x="1858" y="1624"/>
                  </a:lnTo>
                  <a:lnTo>
                    <a:pt x="1858" y="1624"/>
                  </a:lnTo>
                  <a:lnTo>
                    <a:pt x="1864" y="1624"/>
                  </a:lnTo>
                  <a:lnTo>
                    <a:pt x="1870" y="1626"/>
                  </a:lnTo>
                  <a:lnTo>
                    <a:pt x="1880" y="1634"/>
                  </a:lnTo>
                  <a:lnTo>
                    <a:pt x="1888" y="1644"/>
                  </a:lnTo>
                  <a:lnTo>
                    <a:pt x="1890" y="1650"/>
                  </a:lnTo>
                  <a:lnTo>
                    <a:pt x="1890" y="1656"/>
                  </a:lnTo>
                  <a:lnTo>
                    <a:pt x="1890" y="1656"/>
                  </a:lnTo>
                  <a:lnTo>
                    <a:pt x="1890" y="1662"/>
                  </a:lnTo>
                  <a:lnTo>
                    <a:pt x="1888" y="1668"/>
                  </a:lnTo>
                  <a:lnTo>
                    <a:pt x="1880" y="1678"/>
                  </a:lnTo>
                  <a:lnTo>
                    <a:pt x="1870" y="1686"/>
                  </a:lnTo>
                  <a:lnTo>
                    <a:pt x="1864" y="1688"/>
                  </a:lnTo>
                  <a:lnTo>
                    <a:pt x="1858" y="1688"/>
                  </a:lnTo>
                  <a:lnTo>
                    <a:pt x="1858" y="1688"/>
                  </a:lnTo>
                  <a:close/>
                </a:path>
              </a:pathLst>
            </a:custGeom>
            <a:solidFill>
              <a:schemeClr val="accent6"/>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9871194B-720C-4627-9EE9-6A05B011EA1F}"/>
                </a:ext>
              </a:extLst>
            </p:cNvPr>
            <p:cNvSpPr/>
            <p:nvPr/>
          </p:nvSpPr>
          <p:spPr bwMode="auto">
            <a:xfrm>
              <a:off x="7762867" y="5856698"/>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Command Line</a:t>
              </a:r>
            </a:p>
          </p:txBody>
        </p:sp>
      </p:grpSp>
      <p:grpSp>
        <p:nvGrpSpPr>
          <p:cNvPr id="87" name="Group 86">
            <a:extLst>
              <a:ext uri="{FF2B5EF4-FFF2-40B4-BE49-F238E27FC236}">
                <a16:creationId xmlns:a16="http://schemas.microsoft.com/office/drawing/2014/main" id="{BC717BAC-4ED2-485D-9D15-184FD34A814B}"/>
              </a:ext>
            </a:extLst>
          </p:cNvPr>
          <p:cNvGrpSpPr/>
          <p:nvPr/>
        </p:nvGrpSpPr>
        <p:grpSpPr>
          <a:xfrm>
            <a:off x="10075299" y="5865748"/>
            <a:ext cx="2286000" cy="1087006"/>
            <a:chOff x="10170299" y="5295740"/>
            <a:chExt cx="2286000" cy="1087006"/>
          </a:xfrm>
        </p:grpSpPr>
        <p:grpSp>
          <p:nvGrpSpPr>
            <p:cNvPr id="88" name="Group 87">
              <a:extLst>
                <a:ext uri="{FF2B5EF4-FFF2-40B4-BE49-F238E27FC236}">
                  <a16:creationId xmlns:a16="http://schemas.microsoft.com/office/drawing/2014/main" id="{A67A3531-0194-425D-A317-44625E2064EC}"/>
                </a:ext>
              </a:extLst>
            </p:cNvPr>
            <p:cNvGrpSpPr/>
            <p:nvPr/>
          </p:nvGrpSpPr>
          <p:grpSpPr>
            <a:xfrm>
              <a:off x="10913736" y="5295740"/>
              <a:ext cx="799126" cy="417934"/>
              <a:chOff x="9891406" y="4601803"/>
              <a:chExt cx="1124772" cy="588243"/>
            </a:xfrm>
          </p:grpSpPr>
          <p:sp>
            <p:nvSpPr>
              <p:cNvPr id="90" name="Freeform 13" title="Icon of a cloud">
                <a:extLst>
                  <a:ext uri="{FF2B5EF4-FFF2-40B4-BE49-F238E27FC236}">
                    <a16:creationId xmlns:a16="http://schemas.microsoft.com/office/drawing/2014/main" id="{5F96B99D-C6D4-438B-8633-5FB92BB17BA7}"/>
                  </a:ext>
                </a:extLst>
              </p:cNvPr>
              <p:cNvSpPr>
                <a:spLocks noChangeAspect="1"/>
              </p:cNvSpPr>
              <p:nvPr/>
            </p:nvSpPr>
            <p:spPr bwMode="auto">
              <a:xfrm>
                <a:off x="10594152" y="4879713"/>
                <a:ext cx="422026" cy="2315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1" name="Freeform 6">
                <a:extLst>
                  <a:ext uri="{FF2B5EF4-FFF2-40B4-BE49-F238E27FC236}">
                    <a16:creationId xmlns:a16="http://schemas.microsoft.com/office/drawing/2014/main" id="{BFCC2E9B-9336-4E88-B2DC-C1108AE5841C}"/>
                  </a:ext>
                </a:extLst>
              </p:cNvPr>
              <p:cNvSpPr>
                <a:spLocks/>
              </p:cNvSpPr>
              <p:nvPr/>
            </p:nvSpPr>
            <p:spPr bwMode="auto">
              <a:xfrm>
                <a:off x="9891406" y="4944945"/>
                <a:ext cx="467576" cy="245101"/>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2" name="Freeform 7">
                <a:extLst>
                  <a:ext uri="{FF2B5EF4-FFF2-40B4-BE49-F238E27FC236}">
                    <a16:creationId xmlns:a16="http://schemas.microsoft.com/office/drawing/2014/main" id="{170561B0-DAA8-4FF4-9CA2-CAEF18E3150A}"/>
                  </a:ext>
                </a:extLst>
              </p:cNvPr>
              <p:cNvSpPr>
                <a:spLocks/>
              </p:cNvSpPr>
              <p:nvPr/>
            </p:nvSpPr>
            <p:spPr bwMode="auto">
              <a:xfrm>
                <a:off x="10272254" y="4684760"/>
                <a:ext cx="471347" cy="35068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solidFill>
                <a:srgbClr val="002050"/>
              </a:solidFill>
              <a:ln w="15875" cap="flat">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3" name="Line 8">
                <a:extLst>
                  <a:ext uri="{FF2B5EF4-FFF2-40B4-BE49-F238E27FC236}">
                    <a16:creationId xmlns:a16="http://schemas.microsoft.com/office/drawing/2014/main" id="{0FF841CC-A6EB-4B1F-9081-A911F4D6F011}"/>
                  </a:ext>
                </a:extLst>
              </p:cNvPr>
              <p:cNvSpPr>
                <a:spLocks noChangeShapeType="1"/>
              </p:cNvSpPr>
              <p:nvPr/>
            </p:nvSpPr>
            <p:spPr bwMode="auto">
              <a:xfrm flipV="1">
                <a:off x="10487188" y="5035444"/>
                <a:ext cx="0" cy="120665"/>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4" name="Line 10">
                <a:extLst>
                  <a:ext uri="{FF2B5EF4-FFF2-40B4-BE49-F238E27FC236}">
                    <a16:creationId xmlns:a16="http://schemas.microsoft.com/office/drawing/2014/main" id="{1F5A40D0-0A53-4399-896F-0D8985C06A38}"/>
                  </a:ext>
                </a:extLst>
              </p:cNvPr>
              <p:cNvSpPr>
                <a:spLocks noChangeShapeType="1"/>
              </p:cNvSpPr>
              <p:nvPr/>
            </p:nvSpPr>
            <p:spPr bwMode="auto">
              <a:xfrm flipH="1">
                <a:off x="10336357" y="5156109"/>
                <a:ext cx="25641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5" name="Line 13">
                <a:extLst>
                  <a:ext uri="{FF2B5EF4-FFF2-40B4-BE49-F238E27FC236}">
                    <a16:creationId xmlns:a16="http://schemas.microsoft.com/office/drawing/2014/main" id="{2D7893F2-1C43-4B74-956C-21DEBEECA3E2}"/>
                  </a:ext>
                </a:extLst>
              </p:cNvPr>
              <p:cNvSpPr>
                <a:spLocks noChangeShapeType="1"/>
              </p:cNvSpPr>
              <p:nvPr/>
            </p:nvSpPr>
            <p:spPr bwMode="auto">
              <a:xfrm>
                <a:off x="10392919" y="4790342"/>
                <a:ext cx="71645" cy="139519"/>
              </a:xfrm>
              <a:prstGeom prst="line">
                <a:avLst/>
              </a:pr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CF2"/>
                  </a:solidFill>
                  <a:effectLst/>
                  <a:uLnTx/>
                  <a:uFillTx/>
                  <a:latin typeface="Segoe UI Semilight"/>
                  <a:ea typeface="+mn-ea"/>
                  <a:cs typeface="+mn-cs"/>
                </a:endParaRPr>
              </a:p>
            </p:txBody>
          </p:sp>
          <p:sp>
            <p:nvSpPr>
              <p:cNvPr id="96" name="Freeform 14">
                <a:extLst>
                  <a:ext uri="{FF2B5EF4-FFF2-40B4-BE49-F238E27FC236}">
                    <a16:creationId xmlns:a16="http://schemas.microsoft.com/office/drawing/2014/main" id="{E1328D2B-1607-48E2-96A6-50984F024DC6}"/>
                  </a:ext>
                </a:extLst>
              </p:cNvPr>
              <p:cNvSpPr>
                <a:spLocks/>
              </p:cNvSpPr>
              <p:nvPr/>
            </p:nvSpPr>
            <p:spPr bwMode="auto">
              <a:xfrm>
                <a:off x="10536208" y="4775259"/>
                <a:ext cx="71645" cy="154602"/>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CF2"/>
                  </a:solidFill>
                  <a:effectLst/>
                  <a:uLnTx/>
                  <a:uFillTx/>
                  <a:latin typeface="Segoe UI Semilight"/>
                  <a:ea typeface="+mn-ea"/>
                  <a:cs typeface="+mn-cs"/>
                </a:endParaRPr>
              </a:p>
            </p:txBody>
          </p:sp>
          <p:sp>
            <p:nvSpPr>
              <p:cNvPr id="97" name="Oval 96">
                <a:extLst>
                  <a:ext uri="{FF2B5EF4-FFF2-40B4-BE49-F238E27FC236}">
                    <a16:creationId xmlns:a16="http://schemas.microsoft.com/office/drawing/2014/main" id="{58F545E9-CA87-487E-A077-C58E77E12302}"/>
                  </a:ext>
                </a:extLst>
              </p:cNvPr>
              <p:cNvSpPr>
                <a:spLocks noChangeArrowheads="1"/>
              </p:cNvSpPr>
              <p:nvPr/>
            </p:nvSpPr>
            <p:spPr bwMode="auto">
              <a:xfrm>
                <a:off x="9951458" y="4601803"/>
                <a:ext cx="347472" cy="343142"/>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89" name="Rectangle 88">
              <a:extLst>
                <a:ext uri="{FF2B5EF4-FFF2-40B4-BE49-F238E27FC236}">
                  <a16:creationId xmlns:a16="http://schemas.microsoft.com/office/drawing/2014/main" id="{056A4ECA-3FB0-4A8F-9364-C3CC206F1EC2}"/>
                </a:ext>
              </a:extLst>
            </p:cNvPr>
            <p:cNvSpPr/>
            <p:nvPr/>
          </p:nvSpPr>
          <p:spPr bwMode="auto">
            <a:xfrm>
              <a:off x="10170299" y="5834106"/>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Semibold"/>
                  <a:ea typeface="+mn-ea"/>
                  <a:cs typeface="Segoe UI" panose="020B0502040204020203" pitchFamily="34" charset="0"/>
                </a:rPr>
                <a:t>Your </a:t>
              </a: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editor</a:t>
              </a:r>
            </a:p>
          </p:txBody>
        </p:sp>
      </p:grpSp>
      <p:grpSp>
        <p:nvGrpSpPr>
          <p:cNvPr id="98" name="Group 97">
            <a:extLst>
              <a:ext uri="{FF2B5EF4-FFF2-40B4-BE49-F238E27FC236}">
                <a16:creationId xmlns:a16="http://schemas.microsoft.com/office/drawing/2014/main" id="{F19C75A2-2150-4854-938D-486DFDFF65AD}"/>
              </a:ext>
            </a:extLst>
          </p:cNvPr>
          <p:cNvGrpSpPr/>
          <p:nvPr/>
        </p:nvGrpSpPr>
        <p:grpSpPr>
          <a:xfrm>
            <a:off x="1568742" y="5799631"/>
            <a:ext cx="3185096" cy="1198879"/>
            <a:chOff x="1734996" y="5241498"/>
            <a:chExt cx="3185096" cy="1198879"/>
          </a:xfrm>
        </p:grpSpPr>
        <p:sp>
          <p:nvSpPr>
            <p:cNvPr id="99" name="Rectangle 98">
              <a:extLst>
                <a:ext uri="{FF2B5EF4-FFF2-40B4-BE49-F238E27FC236}">
                  <a16:creationId xmlns:a16="http://schemas.microsoft.com/office/drawing/2014/main" id="{2E6199BD-3FC0-4079-B0A4-908DC868F35F}"/>
                </a:ext>
              </a:extLst>
            </p:cNvPr>
            <p:cNvSpPr/>
            <p:nvPr/>
          </p:nvSpPr>
          <p:spPr bwMode="auto">
            <a:xfrm>
              <a:off x="1734996" y="5891737"/>
              <a:ext cx="3185096"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 for Mac</a:t>
              </a:r>
            </a:p>
          </p:txBody>
        </p:sp>
        <p:pic>
          <p:nvPicPr>
            <p:cNvPr id="100" name="Picture 99">
              <a:extLst>
                <a:ext uri="{FF2B5EF4-FFF2-40B4-BE49-F238E27FC236}">
                  <a16:creationId xmlns:a16="http://schemas.microsoft.com/office/drawing/2014/main" id="{21B88318-1954-4440-80BF-7ED98EAFC002}"/>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4286" b="90000" l="22467" r="78394"/>
                      </a14:imgEffect>
                    </a14:imgLayer>
                  </a14:imgProps>
                </a:ext>
              </a:extLst>
            </a:blip>
            <a:stretch>
              <a:fillRect/>
            </a:stretch>
          </p:blipFill>
          <p:spPr>
            <a:xfrm>
              <a:off x="2726750" y="5241498"/>
              <a:ext cx="1241680" cy="650626"/>
            </a:xfrm>
            <a:prstGeom prst="rect">
              <a:avLst/>
            </a:prstGeom>
          </p:spPr>
        </p:pic>
      </p:grpSp>
      <p:sp>
        <p:nvSpPr>
          <p:cNvPr id="40" name="TextBox 39">
            <a:extLst>
              <a:ext uri="{FF2B5EF4-FFF2-40B4-BE49-F238E27FC236}">
                <a16:creationId xmlns:a16="http://schemas.microsoft.com/office/drawing/2014/main" id="{E39CBCF4-D7D8-4759-ABE7-AE11290D671F}"/>
              </a:ext>
            </a:extLst>
          </p:cNvPr>
          <p:cNvSpPr txBox="1"/>
          <p:nvPr/>
        </p:nvSpPr>
        <p:spPr>
          <a:xfrm>
            <a:off x="5258636" y="3640083"/>
            <a:ext cx="1664208" cy="1664208"/>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dirty="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510950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up)">
                                      <p:cBhvr>
                                        <p:cTn id="64" dur="500"/>
                                        <p:tgtEl>
                                          <p:spTgt spid="38"/>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par>
                                <p:cTn id="69" presetID="10" presetClass="entr" presetSubtype="0" fill="hold" nodeType="with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500"/>
                                        <p:tgtEl>
                                          <p:spTgt spid="84"/>
                                        </p:tgtEl>
                                      </p:cBhvr>
                                    </p:animEffect>
                                  </p:childTnLst>
                                </p:cTn>
                              </p:par>
                              <p:par>
                                <p:cTn id="72" presetID="10" presetClass="entr" presetSubtype="0" fill="hold" nodeType="with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par>
                                <p:cTn id="75" presetID="10" presetClass="entr" presetSubtype="0"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childTnLst>
                                </p:cTn>
                              </p:par>
                              <p:par>
                                <p:cTn id="78" presetID="10" presetClass="entr" presetSubtype="0" fill="hold" nodeType="with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fade">
                                      <p:cBhvr>
                                        <p:cTn id="8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91E139-349E-4782-99B7-5835C924772E}"/>
              </a:ext>
            </a:extLst>
          </p:cNvPr>
          <p:cNvSpPr>
            <a:spLocks noGrp="1"/>
          </p:cNvSpPr>
          <p:nvPr>
            <p:ph type="body" sz="quarter" idx="10"/>
          </p:nvPr>
        </p:nvSpPr>
        <p:spPr>
          <a:xfrm>
            <a:off x="269239" y="1189178"/>
            <a:ext cx="11793325" cy="3581430"/>
          </a:xfrm>
        </p:spPr>
        <p:txBody>
          <a:bodyPr/>
          <a:lstStyle/>
          <a:p>
            <a:r>
              <a:rPr lang="en-US" sz="3600">
                <a:latin typeface="+mn-lt"/>
              </a:rPr>
              <a:t>UI Framework Enhancements</a:t>
            </a:r>
          </a:p>
          <a:p>
            <a:pPr lvl="1"/>
            <a:r>
              <a:rPr lang="en-US" sz="2000"/>
              <a:t>XAML Islands - WinForms &amp; WPF can host UWP</a:t>
            </a:r>
          </a:p>
          <a:p>
            <a:pPr lvl="1"/>
            <a:r>
              <a:rPr lang="en-US" sz="2000"/>
              <a:t>XAML Controls – WinForms &amp; WPF browser and media UWP controls</a:t>
            </a:r>
          </a:p>
          <a:p>
            <a:pPr lvl="1"/>
            <a:r>
              <a:rPr lang="en-US" sz="2000"/>
              <a:t>High DPI fixes for WinForms</a:t>
            </a:r>
          </a:p>
          <a:p>
            <a:r>
              <a:rPr lang="en-US" sz="3600">
                <a:latin typeface="+mn-lt"/>
              </a:rPr>
              <a:t>Access to all the Windows 10 APIs</a:t>
            </a:r>
          </a:p>
          <a:p>
            <a:r>
              <a:rPr lang="en-US" sz="3600">
                <a:latin typeface="+mn-lt"/>
              </a:rPr>
              <a:t>Also available in next version of .NET Framework (4.8)</a:t>
            </a:r>
          </a:p>
          <a:p>
            <a:endParaRPr lang="en-US" sz="3600">
              <a:latin typeface="+mn-lt"/>
            </a:endParaRPr>
          </a:p>
        </p:txBody>
      </p:sp>
      <p:sp>
        <p:nvSpPr>
          <p:cNvPr id="4" name="Title 3">
            <a:extLst>
              <a:ext uri="{FF2B5EF4-FFF2-40B4-BE49-F238E27FC236}">
                <a16:creationId xmlns:a16="http://schemas.microsoft.com/office/drawing/2014/main" id="{C32CDECC-ACED-4BFA-A8DE-4580F60D90D2}"/>
              </a:ext>
            </a:extLst>
          </p:cNvPr>
          <p:cNvSpPr>
            <a:spLocks noGrp="1"/>
          </p:cNvSpPr>
          <p:nvPr>
            <p:ph type="title"/>
          </p:nvPr>
        </p:nvSpPr>
        <p:spPr/>
        <p:txBody>
          <a:bodyPr/>
          <a:lstStyle/>
          <a:p>
            <a:r>
              <a:rPr lang="en-US"/>
              <a:t>Desktop Improvements</a:t>
            </a:r>
          </a:p>
        </p:txBody>
      </p:sp>
      <p:grpSp>
        <p:nvGrpSpPr>
          <p:cNvPr id="38" name="Group 37">
            <a:extLst>
              <a:ext uri="{FF2B5EF4-FFF2-40B4-BE49-F238E27FC236}">
                <a16:creationId xmlns:a16="http://schemas.microsoft.com/office/drawing/2014/main" id="{1741C641-B2AF-41DF-A68E-13EBA2C1AB4A}"/>
              </a:ext>
            </a:extLst>
          </p:cNvPr>
          <p:cNvGrpSpPr/>
          <p:nvPr/>
        </p:nvGrpSpPr>
        <p:grpSpPr>
          <a:xfrm>
            <a:off x="3009891" y="4607410"/>
            <a:ext cx="6172217" cy="1953462"/>
            <a:chOff x="2824426" y="4720868"/>
            <a:chExt cx="6172217" cy="1953462"/>
          </a:xfrm>
        </p:grpSpPr>
        <p:sp>
          <p:nvSpPr>
            <p:cNvPr id="7" name="desktop" title="a desktop PC">
              <a:extLst>
                <a:ext uri="{FF2B5EF4-FFF2-40B4-BE49-F238E27FC236}">
                  <a16:creationId xmlns:a16="http://schemas.microsoft.com/office/drawing/2014/main" id="{70F7BAE5-2F97-4E8B-840B-5CCEAAD3BC93}"/>
                </a:ext>
              </a:extLst>
            </p:cNvPr>
            <p:cNvSpPr>
              <a:spLocks noChangeAspect="1" noEditPoints="1"/>
            </p:cNvSpPr>
            <p:nvPr/>
          </p:nvSpPr>
          <p:spPr bwMode="auto">
            <a:xfrm>
              <a:off x="5217006" y="5400471"/>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8" name="Picture 7" descr="A close up of a logo&#10;&#10;Description generated with very high confidence">
              <a:extLst>
                <a:ext uri="{FF2B5EF4-FFF2-40B4-BE49-F238E27FC236}">
                  <a16:creationId xmlns:a16="http://schemas.microsoft.com/office/drawing/2014/main" id="{CFEA0D7B-948D-4FE4-9C49-A7DF1FDC8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748" y="5539563"/>
              <a:ext cx="397482" cy="423652"/>
            </a:xfrm>
            <a:prstGeom prst="rect">
              <a:avLst/>
            </a:prstGeom>
            <a:noFill/>
          </p:spPr>
        </p:pic>
        <p:cxnSp>
          <p:nvCxnSpPr>
            <p:cNvPr id="3" name="Straight Arrow Connector 2">
              <a:extLst>
                <a:ext uri="{FF2B5EF4-FFF2-40B4-BE49-F238E27FC236}">
                  <a16:creationId xmlns:a16="http://schemas.microsoft.com/office/drawing/2014/main" id="{C08F4FF1-07C5-4F4E-BA06-6D3F9D7F4197}"/>
                </a:ext>
              </a:extLst>
            </p:cNvPr>
            <p:cNvCxnSpPr>
              <a:cxnSpLocks/>
            </p:cNvCxnSpPr>
            <p:nvPr/>
          </p:nvCxnSpPr>
          <p:spPr>
            <a:xfrm>
              <a:off x="4406988" y="5083039"/>
              <a:ext cx="593702" cy="2447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68622A-8D19-4F75-BF82-3FFBCB583CD4}"/>
                </a:ext>
              </a:extLst>
            </p:cNvPr>
            <p:cNvCxnSpPr>
              <a:cxnSpLocks/>
            </p:cNvCxnSpPr>
            <p:nvPr/>
          </p:nvCxnSpPr>
          <p:spPr>
            <a:xfrm flipH="1">
              <a:off x="6531219" y="5118638"/>
              <a:ext cx="962375" cy="3722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817545-5218-4C12-B624-B15F478199DF}"/>
                </a:ext>
              </a:extLst>
            </p:cNvPr>
            <p:cNvCxnSpPr/>
            <p:nvPr/>
          </p:nvCxnSpPr>
          <p:spPr>
            <a:xfrm flipV="1">
              <a:off x="4189228" y="6124353"/>
              <a:ext cx="797442" cy="2977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0BE72A-AAD5-4684-87B7-9089DDF625DB}"/>
                </a:ext>
              </a:extLst>
            </p:cNvPr>
            <p:cNvCxnSpPr>
              <a:cxnSpLocks/>
            </p:cNvCxnSpPr>
            <p:nvPr/>
          </p:nvCxnSpPr>
          <p:spPr>
            <a:xfrm flipH="1" flipV="1">
              <a:off x="6531219" y="6124353"/>
              <a:ext cx="993880" cy="14885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GenericApp_EB3B" title="Icon of an app window">
              <a:extLst>
                <a:ext uri="{FF2B5EF4-FFF2-40B4-BE49-F238E27FC236}">
                  <a16:creationId xmlns:a16="http://schemas.microsoft.com/office/drawing/2014/main" id="{7E50F6A6-970C-4597-BF22-DBAE0299F2A4}"/>
                </a:ext>
              </a:extLst>
            </p:cNvPr>
            <p:cNvSpPr>
              <a:spLocks noChangeAspect="1" noEditPoints="1"/>
            </p:cNvSpPr>
            <p:nvPr/>
          </p:nvSpPr>
          <p:spPr bwMode="auto">
            <a:xfrm>
              <a:off x="3704377" y="4888277"/>
              <a:ext cx="575803" cy="46082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Website" title="Icon of multiple app windows">
              <a:extLst>
                <a:ext uri="{FF2B5EF4-FFF2-40B4-BE49-F238E27FC236}">
                  <a16:creationId xmlns:a16="http://schemas.microsoft.com/office/drawing/2014/main" id="{91984D04-4347-4999-A5B6-9A5B6A4373B3}"/>
                </a:ext>
              </a:extLst>
            </p:cNvPr>
            <p:cNvSpPr>
              <a:spLocks noChangeAspect="1" noEditPoints="1"/>
            </p:cNvSpPr>
            <p:nvPr/>
          </p:nvSpPr>
          <p:spPr bwMode="auto">
            <a:xfrm>
              <a:off x="3439079" y="6169799"/>
              <a:ext cx="575803" cy="504531"/>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pen" title="Icon of a surface pen with a drawn line below it">
              <a:extLst>
                <a:ext uri="{FF2B5EF4-FFF2-40B4-BE49-F238E27FC236}">
                  <a16:creationId xmlns:a16="http://schemas.microsoft.com/office/drawing/2014/main" id="{2CBB8CEB-72B7-4A7A-B793-D2B9BBA5758A}"/>
                </a:ext>
              </a:extLst>
            </p:cNvPr>
            <p:cNvSpPr>
              <a:spLocks noChangeAspect="1" noEditPoints="1"/>
            </p:cNvSpPr>
            <p:nvPr/>
          </p:nvSpPr>
          <p:spPr bwMode="auto">
            <a:xfrm>
              <a:off x="7529637" y="4720868"/>
              <a:ext cx="514683" cy="520917"/>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PhotoCollection_E7AA" title="Icon of a stacked photo of a landscape">
              <a:extLst>
                <a:ext uri="{FF2B5EF4-FFF2-40B4-BE49-F238E27FC236}">
                  <a16:creationId xmlns:a16="http://schemas.microsoft.com/office/drawing/2014/main" id="{4DCC9A28-30FC-49E8-9460-435EECE96D8D}"/>
                </a:ext>
              </a:extLst>
            </p:cNvPr>
            <p:cNvSpPr>
              <a:spLocks noChangeAspect="1" noEditPoints="1"/>
            </p:cNvSpPr>
            <p:nvPr/>
          </p:nvSpPr>
          <p:spPr bwMode="auto">
            <a:xfrm>
              <a:off x="8385688" y="5327824"/>
              <a:ext cx="610955" cy="46681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28" name="Straight Arrow Connector 27">
              <a:extLst>
                <a:ext uri="{FF2B5EF4-FFF2-40B4-BE49-F238E27FC236}">
                  <a16:creationId xmlns:a16="http://schemas.microsoft.com/office/drawing/2014/main" id="{358DEF2C-8B6D-45C5-9014-D06B40B36164}"/>
                </a:ext>
              </a:extLst>
            </p:cNvPr>
            <p:cNvCxnSpPr>
              <a:cxnSpLocks/>
            </p:cNvCxnSpPr>
            <p:nvPr/>
          </p:nvCxnSpPr>
          <p:spPr>
            <a:xfrm flipH="1">
              <a:off x="6634748" y="5597937"/>
              <a:ext cx="1626418" cy="1861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01DAE09-29BA-414F-AE8E-BB4CCA8EE45D}"/>
                </a:ext>
              </a:extLst>
            </p:cNvPr>
            <p:cNvGrpSpPr/>
            <p:nvPr/>
          </p:nvGrpSpPr>
          <p:grpSpPr>
            <a:xfrm>
              <a:off x="7606535" y="6137284"/>
              <a:ext cx="654631" cy="526898"/>
              <a:chOff x="7606535" y="6137284"/>
              <a:chExt cx="654631" cy="526898"/>
            </a:xfrm>
          </p:grpSpPr>
          <p:sp>
            <p:nvSpPr>
              <p:cNvPr id="25" name="film" title="Icon of a filmstrip">
                <a:extLst>
                  <a:ext uri="{FF2B5EF4-FFF2-40B4-BE49-F238E27FC236}">
                    <a16:creationId xmlns:a16="http://schemas.microsoft.com/office/drawing/2014/main" id="{886A583A-13ED-48E1-82C3-6EC3CFED3F81}"/>
                  </a:ext>
                </a:extLst>
              </p:cNvPr>
              <p:cNvSpPr>
                <a:spLocks noChangeAspect="1" noEditPoints="1"/>
              </p:cNvSpPr>
              <p:nvPr/>
            </p:nvSpPr>
            <p:spPr bwMode="auto">
              <a:xfrm>
                <a:off x="7606535" y="6137284"/>
                <a:ext cx="654631" cy="526898"/>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video_2" title="Icon of a video camera">
                <a:extLst>
                  <a:ext uri="{FF2B5EF4-FFF2-40B4-BE49-F238E27FC236}">
                    <a16:creationId xmlns:a16="http://schemas.microsoft.com/office/drawing/2014/main" id="{51EE4E1C-1F8C-4789-810A-FB7791F1FE42}"/>
                  </a:ext>
                </a:extLst>
              </p:cNvPr>
              <p:cNvSpPr>
                <a:spLocks noChangeAspect="1" noEditPoints="1"/>
              </p:cNvSpPr>
              <p:nvPr/>
            </p:nvSpPr>
            <p:spPr bwMode="auto">
              <a:xfrm>
                <a:off x="7739242" y="6304279"/>
                <a:ext cx="389215" cy="179515"/>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 name="Browser_3" title="Icon of a browser window with an arrow pointing from the outside to the center">
              <a:extLst>
                <a:ext uri="{FF2B5EF4-FFF2-40B4-BE49-F238E27FC236}">
                  <a16:creationId xmlns:a16="http://schemas.microsoft.com/office/drawing/2014/main" id="{32792F5E-5A4B-4D69-AB55-33D6FE3B18B1}"/>
                </a:ext>
              </a:extLst>
            </p:cNvPr>
            <p:cNvSpPr>
              <a:spLocks noChangeAspect="1" noEditPoints="1"/>
            </p:cNvSpPr>
            <p:nvPr/>
          </p:nvSpPr>
          <p:spPr bwMode="auto">
            <a:xfrm>
              <a:off x="2824426" y="5371937"/>
              <a:ext cx="575803" cy="54769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7" name="Straight Arrow Connector 36">
              <a:extLst>
                <a:ext uri="{FF2B5EF4-FFF2-40B4-BE49-F238E27FC236}">
                  <a16:creationId xmlns:a16="http://schemas.microsoft.com/office/drawing/2014/main" id="{5A738494-4F3B-4809-ADDB-354F44660F54}"/>
                </a:ext>
              </a:extLst>
            </p:cNvPr>
            <p:cNvCxnSpPr/>
            <p:nvPr/>
          </p:nvCxnSpPr>
          <p:spPr>
            <a:xfrm>
              <a:off x="3704377" y="5668822"/>
              <a:ext cx="1296313" cy="825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703537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914629-C364-480F-8E7F-83A49E6DA1A8}"/>
              </a:ext>
            </a:extLst>
          </p:cNvPr>
          <p:cNvSpPr>
            <a:spLocks noGrp="1"/>
          </p:cNvSpPr>
          <p:nvPr>
            <p:ph type="body" sz="quarter" idx="10"/>
          </p:nvPr>
        </p:nvSpPr>
        <p:spPr>
          <a:xfrm>
            <a:off x="269239" y="1189177"/>
            <a:ext cx="11653523" cy="3581430"/>
          </a:xfrm>
        </p:spPr>
        <p:txBody>
          <a:bodyPr/>
          <a:lstStyle/>
          <a:p>
            <a:r>
              <a:rPr lang="en-US" sz="3600">
                <a:latin typeface="+mn-lt"/>
              </a:rPr>
              <a:t>Deployment Flexibility</a:t>
            </a:r>
          </a:p>
          <a:p>
            <a:pPr lvl="1"/>
            <a:r>
              <a:rPr lang="en-US" sz="2000"/>
              <a:t>Side-by-side support</a:t>
            </a:r>
          </a:p>
          <a:p>
            <a:pPr lvl="1"/>
            <a:r>
              <a:rPr lang="en-US" sz="2000"/>
              <a:t>Machine global or app local framework</a:t>
            </a:r>
          </a:p>
          <a:p>
            <a:pPr lvl="1"/>
            <a:r>
              <a:rPr lang="en-US" sz="2000"/>
              <a:t>Self-contained EXEs</a:t>
            </a:r>
          </a:p>
          <a:p>
            <a:r>
              <a:rPr lang="en-US" sz="3600">
                <a:latin typeface="+mn-lt"/>
              </a:rPr>
              <a:t>Core runtime and API improvements</a:t>
            </a:r>
          </a:p>
          <a:p>
            <a:r>
              <a:rPr lang="en-US" sz="3600">
                <a:latin typeface="+mn-lt"/>
              </a:rPr>
              <a:t>Performance</a:t>
            </a:r>
          </a:p>
          <a:p>
            <a:pPr marL="0" indent="0">
              <a:buNone/>
            </a:pPr>
            <a:endParaRPr lang="en-US" sz="3600">
              <a:latin typeface="+mn-lt"/>
            </a:endParaRPr>
          </a:p>
        </p:txBody>
      </p:sp>
      <p:sp>
        <p:nvSpPr>
          <p:cNvPr id="2" name="Title 1">
            <a:extLst>
              <a:ext uri="{FF2B5EF4-FFF2-40B4-BE49-F238E27FC236}">
                <a16:creationId xmlns:a16="http://schemas.microsoft.com/office/drawing/2014/main" id="{12FEDBCA-AB26-4303-B614-5F8B773D3DE1}"/>
              </a:ext>
            </a:extLst>
          </p:cNvPr>
          <p:cNvSpPr>
            <a:spLocks noGrp="1"/>
          </p:cNvSpPr>
          <p:nvPr>
            <p:ph type="title"/>
          </p:nvPr>
        </p:nvSpPr>
        <p:spPr/>
        <p:txBody>
          <a:bodyPr/>
          <a:lstStyle/>
          <a:p>
            <a:r>
              <a:rPr lang="en-US"/>
              <a:t>Why Windows Desktop on .NET Core?</a:t>
            </a:r>
          </a:p>
        </p:txBody>
      </p:sp>
      <p:sp>
        <p:nvSpPr>
          <p:cNvPr id="4" name="Product_ECDC" title="Icon of a box">
            <a:extLst>
              <a:ext uri="{FF2B5EF4-FFF2-40B4-BE49-F238E27FC236}">
                <a16:creationId xmlns:a16="http://schemas.microsoft.com/office/drawing/2014/main" id="{C45D0C72-C14B-437C-9F85-6AABE0502DB7}"/>
              </a:ext>
            </a:extLst>
          </p:cNvPr>
          <p:cNvSpPr>
            <a:spLocks noChangeAspect="1" noEditPoints="1"/>
          </p:cNvSpPr>
          <p:nvPr/>
        </p:nvSpPr>
        <p:spPr bwMode="auto">
          <a:xfrm>
            <a:off x="2422187" y="4546454"/>
            <a:ext cx="1377181" cy="1549375"/>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Product_ECDC" title="Icon of a box">
            <a:extLst>
              <a:ext uri="{FF2B5EF4-FFF2-40B4-BE49-F238E27FC236}">
                <a16:creationId xmlns:a16="http://schemas.microsoft.com/office/drawing/2014/main" id="{6A700AED-EB4C-451C-BBC4-64CFC20AE146}"/>
              </a:ext>
            </a:extLst>
          </p:cNvPr>
          <p:cNvSpPr>
            <a:spLocks noChangeAspect="1" noEditPoints="1"/>
          </p:cNvSpPr>
          <p:nvPr/>
        </p:nvSpPr>
        <p:spPr bwMode="auto">
          <a:xfrm>
            <a:off x="5202865" y="4546455"/>
            <a:ext cx="1377181" cy="1549375"/>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F4E07A3E-6C58-48F7-8861-D1A409D2E010}"/>
              </a:ext>
            </a:extLst>
          </p:cNvPr>
          <p:cNvSpPr txBox="1"/>
          <p:nvPr/>
        </p:nvSpPr>
        <p:spPr>
          <a:xfrm>
            <a:off x="3948223" y="4868709"/>
            <a:ext cx="1105786"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gradFill>
                  <a:gsLst>
                    <a:gs pos="2917">
                      <a:schemeClr val="tx1"/>
                    </a:gs>
                    <a:gs pos="30000">
                      <a:schemeClr val="tx1"/>
                    </a:gs>
                  </a:gsLst>
                  <a:lin ang="5400000" scaled="0"/>
                </a:gradFill>
              </a:rPr>
              <a:t>X</a:t>
            </a:r>
          </a:p>
        </p:txBody>
      </p:sp>
      <p:sp>
        <p:nvSpPr>
          <p:cNvPr id="7" name="TextBox 6">
            <a:extLst>
              <a:ext uri="{FF2B5EF4-FFF2-40B4-BE49-F238E27FC236}">
                <a16:creationId xmlns:a16="http://schemas.microsoft.com/office/drawing/2014/main" id="{0596E4D0-51EE-4CBC-9CFE-F7C5CCAEDF31}"/>
              </a:ext>
            </a:extLst>
          </p:cNvPr>
          <p:cNvSpPr txBox="1"/>
          <p:nvPr/>
        </p:nvSpPr>
        <p:spPr>
          <a:xfrm>
            <a:off x="6728902" y="4868709"/>
            <a:ext cx="1105786"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gradFill>
                  <a:gsLst>
                    <a:gs pos="2917">
                      <a:schemeClr val="tx1"/>
                    </a:gs>
                    <a:gs pos="30000">
                      <a:schemeClr val="tx1"/>
                    </a:gs>
                  </a:gsLst>
                  <a:lin ang="5400000" scaled="0"/>
                </a:gradFill>
              </a:rPr>
              <a:t>=</a:t>
            </a:r>
          </a:p>
        </p:txBody>
      </p:sp>
      <p:sp>
        <p:nvSpPr>
          <p:cNvPr id="8" name="heart" title="Icon of a heart">
            <a:extLst>
              <a:ext uri="{FF2B5EF4-FFF2-40B4-BE49-F238E27FC236}">
                <a16:creationId xmlns:a16="http://schemas.microsoft.com/office/drawing/2014/main" id="{8BCC5AD2-253B-45B3-B16F-C0B4162BC0B3}"/>
              </a:ext>
            </a:extLst>
          </p:cNvPr>
          <p:cNvSpPr>
            <a:spLocks noChangeAspect="1"/>
          </p:cNvSpPr>
          <p:nvPr/>
        </p:nvSpPr>
        <p:spPr bwMode="auto">
          <a:xfrm>
            <a:off x="7983543" y="4665632"/>
            <a:ext cx="1439883" cy="1311015"/>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328661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FEB74573-1894-419D-BEA8-7237C0B9CA16}"/>
              </a:ext>
            </a:extLst>
          </p:cNvPr>
          <p:cNvCxnSpPr>
            <a:cxnSpLocks/>
            <a:stCxn id="70" idx="3"/>
            <a:endCxn id="72" idx="1"/>
          </p:cNvCxnSpPr>
          <p:nvPr/>
        </p:nvCxnSpPr>
        <p:spPr>
          <a:xfrm flipV="1">
            <a:off x="2977599" y="1401582"/>
            <a:ext cx="2452101" cy="7150"/>
          </a:xfrm>
          <a:prstGeom prst="straightConnector1">
            <a:avLst/>
          </a:prstGeom>
          <a:ln w="50800">
            <a:gradFill flip="none" rotWithShape="1">
              <a:gsLst>
                <a:gs pos="6195">
                  <a:schemeClr val="accent2"/>
                </a:gs>
                <a:gs pos="100000">
                  <a:srgbClr val="002060"/>
                </a:gs>
                <a:gs pos="100000">
                  <a:srgbClr val="002060"/>
                </a:gs>
              </a:gsLst>
              <a:lin ang="2700000" scaled="1"/>
              <a:tileRect/>
            </a:gra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2965B93-1C2B-42D5-A58C-ACC2DDE47D09}"/>
              </a:ext>
            </a:extLst>
          </p:cNvPr>
          <p:cNvCxnSpPr>
            <a:cxnSpLocks/>
          </p:cNvCxnSpPr>
          <p:nvPr/>
        </p:nvCxnSpPr>
        <p:spPr>
          <a:xfrm flipV="1">
            <a:off x="1433284" y="1408732"/>
            <a:ext cx="477062" cy="5162"/>
          </a:xfrm>
          <a:prstGeom prst="straightConnector1">
            <a:avLst/>
          </a:prstGeom>
          <a:ln w="50800">
            <a:gradFill flip="none" rotWithShape="1">
              <a:gsLst>
                <a:gs pos="0">
                  <a:srgbClr val="FA7F22"/>
                </a:gs>
                <a:gs pos="94000">
                  <a:srgbClr val="0078D7"/>
                </a:gs>
              </a:gsLst>
              <a:lin ang="2700000" scaled="1"/>
              <a:tileRect/>
            </a:gradFill>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29480E53-0D1D-44B0-B456-32AD40C4C821}"/>
              </a:ext>
            </a:extLst>
          </p:cNvPr>
          <p:cNvSpPr/>
          <p:nvPr/>
        </p:nvSpPr>
        <p:spPr>
          <a:xfrm>
            <a:off x="5275347" y="3065786"/>
            <a:ext cx="1727711" cy="1797104"/>
          </a:xfrm>
          <a:prstGeom prst="rect">
            <a:avLst/>
          </a:prstGeom>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50505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2B2D7F04-A53A-4DB4-8FC6-1E83B113A5C6}"/>
              </a:ext>
            </a:extLst>
          </p:cNvPr>
          <p:cNvSpPr/>
          <p:nvPr/>
        </p:nvSpPr>
        <p:spPr>
          <a:xfrm>
            <a:off x="1352663" y="3065784"/>
            <a:ext cx="2114286" cy="1791999"/>
          </a:xfrm>
          <a:prstGeom prst="rect">
            <a:avLst/>
          </a:prstGeom>
          <a:solidFill>
            <a:schemeClr val="accent2"/>
          </a:solidFill>
          <a:ln w="9525">
            <a:solidFill>
              <a:schemeClr val="tx1"/>
            </a:solidFill>
          </a:ln>
        </p:spPr>
        <p:style>
          <a:lnRef idx="1">
            <a:schemeClr val="accent3"/>
          </a:lnRef>
          <a:fillRef idx="3">
            <a:schemeClr val="accent3"/>
          </a:fillRef>
          <a:effectRef idx="2">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Highly-compatible, targeted improvements,  like last few releases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097D88CD-55E5-447D-BC21-9231C29A8BDB}"/>
              </a:ext>
            </a:extLst>
          </p:cNvPr>
          <p:cNvSpPr txBox="1"/>
          <p:nvPr/>
        </p:nvSpPr>
        <p:spPr>
          <a:xfrm>
            <a:off x="552893" y="5209712"/>
            <a:ext cx="3652392"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.NET Framework support </a:t>
            </a:r>
            <a:r>
              <a:rPr kumimoji="0" lang="en-US" sz="1600" b="1"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unchanged</a:t>
            </a: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 (supported for life of Windows)</a:t>
            </a:r>
          </a:p>
        </p:txBody>
      </p:sp>
      <p:sp>
        <p:nvSpPr>
          <p:cNvPr id="8" name="TextBox 7">
            <a:extLst>
              <a:ext uri="{FF2B5EF4-FFF2-40B4-BE49-F238E27FC236}">
                <a16:creationId xmlns:a16="http://schemas.microsoft.com/office/drawing/2014/main" id="{9C8A6DCF-BCA3-4DD6-8A1A-DC63BED0C053}"/>
              </a:ext>
            </a:extLst>
          </p:cNvPr>
          <p:cNvSpPr txBox="1"/>
          <p:nvPr/>
        </p:nvSpPr>
        <p:spPr>
          <a:xfrm>
            <a:off x="5240595" y="5233902"/>
            <a:ext cx="5709759" cy="584775"/>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Side-by-side support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rgbClr val="505050"/>
                </a:solidFill>
                <a:latin typeface="Segoe UI Light" panose="020B0502040204020203" pitchFamily="34" charset="0"/>
                <a:cs typeface="Segoe UI Light" panose="020B0502040204020203" pitchFamily="34" charset="0"/>
              </a:rPr>
              <a:t>S</a:t>
            </a: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elf-contained EXEs</a:t>
            </a:r>
          </a:p>
        </p:txBody>
      </p:sp>
      <p:sp>
        <p:nvSpPr>
          <p:cNvPr id="27" name="Rectangle: Rounded Corners 26">
            <a:extLst>
              <a:ext uri="{FF2B5EF4-FFF2-40B4-BE49-F238E27FC236}">
                <a16:creationId xmlns:a16="http://schemas.microsoft.com/office/drawing/2014/main" id="{A5AA00FB-E439-414F-AFDE-14EBC0A71510}"/>
              </a:ext>
            </a:extLst>
          </p:cNvPr>
          <p:cNvSpPr/>
          <p:nvPr/>
        </p:nvSpPr>
        <p:spPr>
          <a:xfrm>
            <a:off x="5429701" y="3118707"/>
            <a:ext cx="1380944" cy="378524"/>
          </a:xfrm>
          <a:prstGeom prst="round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UWP</a:t>
            </a:r>
          </a:p>
        </p:txBody>
      </p:sp>
      <p:sp>
        <p:nvSpPr>
          <p:cNvPr id="53" name="Rectangle 52">
            <a:extLst>
              <a:ext uri="{FF2B5EF4-FFF2-40B4-BE49-F238E27FC236}">
                <a16:creationId xmlns:a16="http://schemas.microsoft.com/office/drawing/2014/main" id="{1DC982B8-128E-48D2-94D6-5B45510484BF}"/>
              </a:ext>
            </a:extLst>
          </p:cNvPr>
          <p:cNvSpPr/>
          <p:nvPr/>
        </p:nvSpPr>
        <p:spPr>
          <a:xfrm>
            <a:off x="5273580" y="2463143"/>
            <a:ext cx="1735871" cy="2395486"/>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54" name="Picture 53" descr="A close up of a logo&#10;&#10;Description generated with very high confidence">
            <a:extLst>
              <a:ext uri="{FF2B5EF4-FFF2-40B4-BE49-F238E27FC236}">
                <a16:creationId xmlns:a16="http://schemas.microsoft.com/office/drawing/2014/main" id="{705ABFBF-E31D-4887-A62B-DF5A6D708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329" y="2623811"/>
            <a:ext cx="235418" cy="250918"/>
          </a:xfrm>
          <a:prstGeom prst="rect">
            <a:avLst/>
          </a:prstGeom>
        </p:spPr>
      </p:pic>
      <p:sp>
        <p:nvSpPr>
          <p:cNvPr id="41" name="Rectangle 40">
            <a:extLst>
              <a:ext uri="{FF2B5EF4-FFF2-40B4-BE49-F238E27FC236}">
                <a16:creationId xmlns:a16="http://schemas.microsoft.com/office/drawing/2014/main" id="{02C3CF1F-67A4-4843-8F64-0FAEB3D1BC4F}"/>
              </a:ext>
            </a:extLst>
          </p:cNvPr>
          <p:cNvSpPr/>
          <p:nvPr/>
        </p:nvSpPr>
        <p:spPr>
          <a:xfrm>
            <a:off x="8371959" y="3066629"/>
            <a:ext cx="1280160" cy="179030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DATA</a:t>
            </a:r>
          </a:p>
        </p:txBody>
      </p:sp>
      <p:sp>
        <p:nvSpPr>
          <p:cNvPr id="40" name="Rectangle 39">
            <a:extLst>
              <a:ext uri="{FF2B5EF4-FFF2-40B4-BE49-F238E27FC236}">
                <a16:creationId xmlns:a16="http://schemas.microsoft.com/office/drawing/2014/main" id="{144F15FE-3A7B-4E6D-88E1-CD23180BD063}"/>
              </a:ext>
            </a:extLst>
          </p:cNvPr>
          <p:cNvSpPr/>
          <p:nvPr/>
        </p:nvSpPr>
        <p:spPr>
          <a:xfrm>
            <a:off x="7089205" y="3069170"/>
            <a:ext cx="1280160" cy="1790307"/>
          </a:xfrm>
          <a:prstGeom prst="rect">
            <a:avLst/>
          </a:prstGeom>
          <a:solidFill>
            <a:srgbClr val="FFC000"/>
          </a:solidFill>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WEB</a:t>
            </a:r>
          </a:p>
        </p:txBody>
      </p:sp>
      <p:sp>
        <p:nvSpPr>
          <p:cNvPr id="38" name="Rectangle: Rounded Corners 37">
            <a:extLst>
              <a:ext uri="{FF2B5EF4-FFF2-40B4-BE49-F238E27FC236}">
                <a16:creationId xmlns:a16="http://schemas.microsoft.com/office/drawing/2014/main" id="{5F91F48F-2CCF-40C0-B869-F2D27AB9FD1A}"/>
              </a:ext>
            </a:extLst>
          </p:cNvPr>
          <p:cNvSpPr/>
          <p:nvPr/>
        </p:nvSpPr>
        <p:spPr>
          <a:xfrm>
            <a:off x="7169154" y="3755302"/>
            <a:ext cx="1118125" cy="497048"/>
          </a:xfrm>
          <a:prstGeom prst="roundRect">
            <a:avLst/>
          </a:prstGeom>
          <a:solidFill>
            <a:srgbClr val="FA7F2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ASP.NET Core</a:t>
            </a:r>
          </a:p>
        </p:txBody>
      </p:sp>
      <p:sp>
        <p:nvSpPr>
          <p:cNvPr id="39" name="Rectangle: Rounded Corners 38">
            <a:extLst>
              <a:ext uri="{FF2B5EF4-FFF2-40B4-BE49-F238E27FC236}">
                <a16:creationId xmlns:a16="http://schemas.microsoft.com/office/drawing/2014/main" id="{897E17CF-27B2-46DC-9EC4-A2A04CC2ED0F}"/>
              </a:ext>
            </a:extLst>
          </p:cNvPr>
          <p:cNvSpPr/>
          <p:nvPr/>
        </p:nvSpPr>
        <p:spPr>
          <a:xfrm>
            <a:off x="8446181" y="3771940"/>
            <a:ext cx="1124656" cy="465948"/>
          </a:xfrm>
          <a:prstGeom prst="roundRect">
            <a:avLst/>
          </a:prstGeom>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 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 Core</a:t>
            </a:r>
          </a:p>
        </p:txBody>
      </p:sp>
      <p:pic>
        <p:nvPicPr>
          <p:cNvPr id="45" name="Picture 44" descr="A close up of a logo&#10;&#10;Description generated with very high confidence">
            <a:extLst>
              <a:ext uri="{FF2B5EF4-FFF2-40B4-BE49-F238E27FC236}">
                <a16:creationId xmlns:a16="http://schemas.microsoft.com/office/drawing/2014/main" id="{A68A71F0-19E1-4D49-B5F1-A1E162058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2615" y="2565363"/>
            <a:ext cx="308221" cy="328515"/>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31343F01-DA9E-44C0-9CDC-2697FB3B7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7601" y="2562693"/>
            <a:ext cx="256854" cy="273766"/>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B6B6B6F8-A731-4E84-9FFD-358E25B13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180" y="2590938"/>
            <a:ext cx="235418" cy="250918"/>
          </a:xfrm>
          <a:prstGeom prst="rect">
            <a:avLst/>
          </a:prstGeom>
        </p:spPr>
      </p:pic>
      <p:sp>
        <p:nvSpPr>
          <p:cNvPr id="56" name="Rectangle 55">
            <a:extLst>
              <a:ext uri="{FF2B5EF4-FFF2-40B4-BE49-F238E27FC236}">
                <a16:creationId xmlns:a16="http://schemas.microsoft.com/office/drawing/2014/main" id="{3A6CDE66-EB69-422F-B11F-B57430E0A9FC}"/>
              </a:ext>
            </a:extLst>
          </p:cNvPr>
          <p:cNvSpPr/>
          <p:nvPr/>
        </p:nvSpPr>
        <p:spPr>
          <a:xfrm>
            <a:off x="9661050" y="3069170"/>
            <a:ext cx="1289304" cy="1790307"/>
          </a:xfrm>
          <a:prstGeom prst="rect">
            <a:avLst/>
          </a:prstGeom>
          <a:solidFill>
            <a:srgbClr val="FF0000"/>
          </a:solidFill>
          <a:ln>
            <a:noFill/>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AI/ML</a:t>
            </a:r>
          </a:p>
        </p:txBody>
      </p:sp>
      <p:sp>
        <p:nvSpPr>
          <p:cNvPr id="57" name="Rectangle: Rounded Corners 56">
            <a:extLst>
              <a:ext uri="{FF2B5EF4-FFF2-40B4-BE49-F238E27FC236}">
                <a16:creationId xmlns:a16="http://schemas.microsoft.com/office/drawing/2014/main" id="{B8268190-15F0-48C7-B345-31099C1AA9CC}"/>
              </a:ext>
            </a:extLst>
          </p:cNvPr>
          <p:cNvSpPr/>
          <p:nvPr/>
        </p:nvSpPr>
        <p:spPr>
          <a:xfrm>
            <a:off x="9737611" y="3822321"/>
            <a:ext cx="1136181" cy="341112"/>
          </a:xfrm>
          <a:prstGeom prst="round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ML.NET</a:t>
            </a:r>
          </a:p>
        </p:txBody>
      </p:sp>
      <p:sp>
        <p:nvSpPr>
          <p:cNvPr id="33" name="Rectangle: Rounded Corners 34">
            <a:extLst>
              <a:ext uri="{FF2B5EF4-FFF2-40B4-BE49-F238E27FC236}">
                <a16:creationId xmlns:a16="http://schemas.microsoft.com/office/drawing/2014/main" id="{E621BE2C-D87E-7641-8ECD-39A5B9DEE4D4}"/>
              </a:ext>
            </a:extLst>
          </p:cNvPr>
          <p:cNvSpPr/>
          <p:nvPr/>
        </p:nvSpPr>
        <p:spPr>
          <a:xfrm>
            <a:off x="5418337" y="3687451"/>
            <a:ext cx="1380944" cy="378523"/>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WPF</a:t>
            </a:r>
          </a:p>
        </p:txBody>
      </p:sp>
      <p:sp>
        <p:nvSpPr>
          <p:cNvPr id="3" name="TextBox 2">
            <a:extLst>
              <a:ext uri="{FF2B5EF4-FFF2-40B4-BE49-F238E27FC236}">
                <a16:creationId xmlns:a16="http://schemas.microsoft.com/office/drawing/2014/main" id="{1768CE2D-44CB-1F44-BD1E-80496D1F09A7}"/>
              </a:ext>
            </a:extLst>
          </p:cNvPr>
          <p:cNvSpPr txBox="1"/>
          <p:nvPr/>
        </p:nvSpPr>
        <p:spPr>
          <a:xfrm>
            <a:off x="4985137" y="1860663"/>
            <a:ext cx="63026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Core 3</a:t>
            </a:r>
          </a:p>
        </p:txBody>
      </p:sp>
      <p:sp>
        <p:nvSpPr>
          <p:cNvPr id="42" name="TextBox 41">
            <a:extLst>
              <a:ext uri="{FF2B5EF4-FFF2-40B4-BE49-F238E27FC236}">
                <a16:creationId xmlns:a16="http://schemas.microsoft.com/office/drawing/2014/main" id="{2670DD0D-B840-0544-B77B-2719D6AF62FC}"/>
              </a:ext>
            </a:extLst>
          </p:cNvPr>
          <p:cNvSpPr txBox="1"/>
          <p:nvPr/>
        </p:nvSpPr>
        <p:spPr>
          <a:xfrm>
            <a:off x="1170924" y="1878822"/>
            <a:ext cx="254288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Framework 4.8</a:t>
            </a:r>
          </a:p>
        </p:txBody>
      </p:sp>
      <p:sp>
        <p:nvSpPr>
          <p:cNvPr id="43" name="Rectangle 42">
            <a:extLst>
              <a:ext uri="{FF2B5EF4-FFF2-40B4-BE49-F238E27FC236}">
                <a16:creationId xmlns:a16="http://schemas.microsoft.com/office/drawing/2014/main" id="{FD7309AA-0DF8-454A-BC44-8B6D36BA6C6B}"/>
              </a:ext>
            </a:extLst>
          </p:cNvPr>
          <p:cNvSpPr/>
          <p:nvPr/>
        </p:nvSpPr>
        <p:spPr>
          <a:xfrm>
            <a:off x="1352664" y="4861955"/>
            <a:ext cx="9597690" cy="317451"/>
          </a:xfrm>
          <a:prstGeom prst="rect">
            <a:avLst/>
          </a:prstGeom>
          <a:solidFill>
            <a:srgbClr val="7030A0"/>
          </a:soli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52" name="Rectangle 51">
            <a:extLst>
              <a:ext uri="{FF2B5EF4-FFF2-40B4-BE49-F238E27FC236}">
                <a16:creationId xmlns:a16="http://schemas.microsoft.com/office/drawing/2014/main" id="{49989D8F-D469-4C58-B40A-5CCF4CA4FE1C}"/>
              </a:ext>
            </a:extLst>
          </p:cNvPr>
          <p:cNvSpPr/>
          <p:nvPr/>
        </p:nvSpPr>
        <p:spPr>
          <a:xfrm>
            <a:off x="7089205" y="2462296"/>
            <a:ext cx="3861149" cy="2397181"/>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505050"/>
                </a:solidFill>
                <a:effectLst/>
                <a:uLnTx/>
                <a:uFillTx/>
                <a:latin typeface="Segoe UI"/>
                <a:ea typeface="+mn-ea"/>
                <a:cs typeface="+mn-cs"/>
              </a:rPr>
            </a:b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6B91BB5F-C214-4A15-A472-16F10CAD87D9}"/>
              </a:ext>
            </a:extLst>
          </p:cNvPr>
          <p:cNvGrpSpPr/>
          <p:nvPr/>
        </p:nvGrpSpPr>
        <p:grpSpPr>
          <a:xfrm>
            <a:off x="434239" y="937205"/>
            <a:ext cx="999045" cy="953377"/>
            <a:chOff x="938885" y="647952"/>
            <a:chExt cx="821946" cy="821722"/>
          </a:xfrm>
        </p:grpSpPr>
        <p:sp>
          <p:nvSpPr>
            <p:cNvPr id="15" name="Oval 14">
              <a:extLst>
                <a:ext uri="{FF2B5EF4-FFF2-40B4-BE49-F238E27FC236}">
                  <a16:creationId xmlns:a16="http://schemas.microsoft.com/office/drawing/2014/main" id="{DE8A79F0-79D9-4D63-9005-1F6999A6806A}"/>
                </a:ext>
              </a:extLst>
            </p:cNvPr>
            <p:cNvSpPr/>
            <p:nvPr/>
          </p:nvSpPr>
          <p:spPr>
            <a:xfrm>
              <a:off x="939109" y="647952"/>
              <a:ext cx="821722" cy="821722"/>
            </a:xfrm>
            <a:prstGeom prst="ellipse">
              <a:avLst/>
            </a:prstGeom>
            <a:solidFill>
              <a:srgbClr val="FA7F22"/>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D1CB5501-13E6-45E5-A15A-5D8B30BDEBE4}"/>
                </a:ext>
              </a:extLst>
            </p:cNvPr>
            <p:cNvSpPr txBox="1"/>
            <p:nvPr/>
          </p:nvSpPr>
          <p:spPr>
            <a:xfrm>
              <a:off x="938885" y="852414"/>
              <a:ext cx="814253"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ea typeface="+mn-ea"/>
                  <a:cs typeface="Segoe UI Light" panose="020B0502040204020203" pitchFamily="34" charset="0"/>
                </a:rPr>
                <a:t>Existing App</a:t>
              </a:r>
            </a:p>
          </p:txBody>
        </p:sp>
      </p:grpSp>
      <p:grpSp>
        <p:nvGrpSpPr>
          <p:cNvPr id="19" name="Group 18">
            <a:extLst>
              <a:ext uri="{FF2B5EF4-FFF2-40B4-BE49-F238E27FC236}">
                <a16:creationId xmlns:a16="http://schemas.microsoft.com/office/drawing/2014/main" id="{91783724-8A6C-4E21-878D-BD1D4840A42C}"/>
              </a:ext>
            </a:extLst>
          </p:cNvPr>
          <p:cNvGrpSpPr/>
          <p:nvPr/>
        </p:nvGrpSpPr>
        <p:grpSpPr>
          <a:xfrm>
            <a:off x="1910346" y="925775"/>
            <a:ext cx="1067253" cy="944046"/>
            <a:chOff x="2055320" y="635013"/>
            <a:chExt cx="860302" cy="821722"/>
          </a:xfrm>
          <a:solidFill>
            <a:srgbClr val="0078D7"/>
          </a:solidFill>
        </p:grpSpPr>
        <p:sp>
          <p:nvSpPr>
            <p:cNvPr id="67" name="Oval 66">
              <a:extLst>
                <a:ext uri="{FF2B5EF4-FFF2-40B4-BE49-F238E27FC236}">
                  <a16:creationId xmlns:a16="http://schemas.microsoft.com/office/drawing/2014/main" id="{CED51C05-B590-4F6E-84E9-694A199671F4}"/>
                </a:ext>
              </a:extLst>
            </p:cNvPr>
            <p:cNvSpPr/>
            <p:nvPr/>
          </p:nvSpPr>
          <p:spPr>
            <a:xfrm>
              <a:off x="2080581" y="635013"/>
              <a:ext cx="821722" cy="821722"/>
            </a:xfrm>
            <a:prstGeom prst="ellipse">
              <a:avLst/>
            </a:prstGeom>
            <a:grp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EDD97EB3-4A5F-443D-9590-6667D7A41478}"/>
                </a:ext>
              </a:extLst>
            </p:cNvPr>
            <p:cNvSpPr txBox="1"/>
            <p:nvPr/>
          </p:nvSpPr>
          <p:spPr>
            <a:xfrm>
              <a:off x="2055320" y="755309"/>
              <a:ext cx="860302" cy="6001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Highly compatible updates</a:t>
              </a:r>
            </a:p>
          </p:txBody>
        </p:sp>
      </p:grpSp>
      <p:grpSp>
        <p:nvGrpSpPr>
          <p:cNvPr id="25" name="Group 24">
            <a:extLst>
              <a:ext uri="{FF2B5EF4-FFF2-40B4-BE49-F238E27FC236}">
                <a16:creationId xmlns:a16="http://schemas.microsoft.com/office/drawing/2014/main" id="{9CCEEE13-974A-4A26-A00F-B55D58EA4C7F}"/>
              </a:ext>
            </a:extLst>
          </p:cNvPr>
          <p:cNvGrpSpPr/>
          <p:nvPr/>
        </p:nvGrpSpPr>
        <p:grpSpPr>
          <a:xfrm>
            <a:off x="5429700" y="898001"/>
            <a:ext cx="1203968" cy="1004308"/>
            <a:chOff x="8782728" y="628702"/>
            <a:chExt cx="949729" cy="821722"/>
          </a:xfrm>
          <a:solidFill>
            <a:srgbClr val="008272"/>
          </a:solidFill>
        </p:grpSpPr>
        <p:sp>
          <p:nvSpPr>
            <p:cNvPr id="69" name="Oval 68">
              <a:extLst>
                <a:ext uri="{FF2B5EF4-FFF2-40B4-BE49-F238E27FC236}">
                  <a16:creationId xmlns:a16="http://schemas.microsoft.com/office/drawing/2014/main" id="{0BF50027-5488-4544-BEB5-3601457524C8}"/>
                </a:ext>
              </a:extLst>
            </p:cNvPr>
            <p:cNvSpPr/>
            <p:nvPr/>
          </p:nvSpPr>
          <p:spPr>
            <a:xfrm>
              <a:off x="8841132" y="628702"/>
              <a:ext cx="821722" cy="821722"/>
            </a:xfrm>
            <a:prstGeom prst="ellipse">
              <a:avLst/>
            </a:prstGeom>
            <a:solidFill>
              <a:srgbClr val="002060"/>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80AD7103-47C9-4A44-A815-FC1B4DA90AED}"/>
                </a:ext>
              </a:extLst>
            </p:cNvPr>
            <p:cNvSpPr txBox="1"/>
            <p:nvPr/>
          </p:nvSpPr>
          <p:spPr>
            <a:xfrm>
              <a:off x="8782728" y="725954"/>
              <a:ext cx="949729" cy="629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Install .NET Core updates per your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needs</a:t>
              </a:r>
            </a:p>
          </p:txBody>
        </p:sp>
      </p:grpSp>
      <p:sp>
        <p:nvSpPr>
          <p:cNvPr id="21" name="TextBox 20">
            <a:extLst>
              <a:ext uri="{FF2B5EF4-FFF2-40B4-BE49-F238E27FC236}">
                <a16:creationId xmlns:a16="http://schemas.microsoft.com/office/drawing/2014/main" id="{91412900-DDDE-4AC0-BABC-7C7DA8BC507A}"/>
              </a:ext>
            </a:extLst>
          </p:cNvPr>
          <p:cNvSpPr txBox="1"/>
          <p:nvPr/>
        </p:nvSpPr>
        <p:spPr>
          <a:xfrm>
            <a:off x="4969671" y="375323"/>
            <a:ext cx="6272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Modernize Desktop Apps </a:t>
            </a:r>
            <a:r>
              <a:rPr lang="en-US" sz="2000">
                <a:solidFill>
                  <a:srgbClr val="7030A0">
                    <a:lumMod val="50000"/>
                  </a:srgbClr>
                </a:solidFill>
                <a:latin typeface="Segoe UI Semilight" panose="020B0402040204020203" pitchFamily="34" charset="0"/>
                <a:cs typeface="Segoe UI Semilight" panose="020B0402040204020203" pitchFamily="34" charset="0"/>
              </a:rPr>
              <a:t>with</a:t>
            </a: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 .NET Core 3</a:t>
            </a:r>
          </a:p>
        </p:txBody>
      </p:sp>
      <p:sp>
        <p:nvSpPr>
          <p:cNvPr id="58" name="Rectangle 57">
            <a:extLst>
              <a:ext uri="{FF2B5EF4-FFF2-40B4-BE49-F238E27FC236}">
                <a16:creationId xmlns:a16="http://schemas.microsoft.com/office/drawing/2014/main" id="{45E11124-5C9F-47F0-AC9A-9CEE613484C3}"/>
              </a:ext>
            </a:extLst>
          </p:cNvPr>
          <p:cNvSpPr/>
          <p:nvPr/>
        </p:nvSpPr>
        <p:spPr>
          <a:xfrm>
            <a:off x="1357952" y="2468629"/>
            <a:ext cx="2108997" cy="2388959"/>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63" name="Picture 62" descr="A close up of a logo&#10;&#10;Description generated with very high confidence">
            <a:extLst>
              <a:ext uri="{FF2B5EF4-FFF2-40B4-BE49-F238E27FC236}">
                <a16:creationId xmlns:a16="http://schemas.microsoft.com/office/drawing/2014/main" id="{B7B0FC5D-CF80-40CD-A3A4-8B3D92569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054" y="2613646"/>
            <a:ext cx="235418" cy="250918"/>
          </a:xfrm>
          <a:prstGeom prst="rect">
            <a:avLst/>
          </a:prstGeom>
        </p:spPr>
      </p:pic>
      <p:sp>
        <p:nvSpPr>
          <p:cNvPr id="2" name="TextBox 1">
            <a:extLst>
              <a:ext uri="{FF2B5EF4-FFF2-40B4-BE49-F238E27FC236}">
                <a16:creationId xmlns:a16="http://schemas.microsoft.com/office/drawing/2014/main" id="{27E2BD24-91FC-4A0A-A7A2-3130FCAF29FD}"/>
              </a:ext>
            </a:extLst>
          </p:cNvPr>
          <p:cNvSpPr txBox="1"/>
          <p:nvPr/>
        </p:nvSpPr>
        <p:spPr>
          <a:xfrm>
            <a:off x="7079239" y="2843531"/>
            <a:ext cx="388146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Cross-platform</a:t>
            </a:r>
          </a:p>
        </p:txBody>
      </p:sp>
      <p:sp>
        <p:nvSpPr>
          <p:cNvPr id="49" name="Rectangle: Rounded Corners 34">
            <a:extLst>
              <a:ext uri="{FF2B5EF4-FFF2-40B4-BE49-F238E27FC236}">
                <a16:creationId xmlns:a16="http://schemas.microsoft.com/office/drawing/2014/main" id="{3375C3A8-BE95-4828-870C-61770417A595}"/>
              </a:ext>
            </a:extLst>
          </p:cNvPr>
          <p:cNvSpPr/>
          <p:nvPr/>
        </p:nvSpPr>
        <p:spPr>
          <a:xfrm>
            <a:off x="5429700" y="4256195"/>
            <a:ext cx="1380944" cy="483272"/>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Windows Forms</a:t>
            </a:r>
          </a:p>
        </p:txBody>
      </p:sp>
      <p:sp>
        <p:nvSpPr>
          <p:cNvPr id="47" name="TextBox 46">
            <a:extLst>
              <a:ext uri="{FF2B5EF4-FFF2-40B4-BE49-F238E27FC236}">
                <a16:creationId xmlns:a16="http://schemas.microsoft.com/office/drawing/2014/main" id="{F41EA4AA-E215-443F-8021-2362E8DABE27}"/>
              </a:ext>
            </a:extLst>
          </p:cNvPr>
          <p:cNvSpPr txBox="1"/>
          <p:nvPr/>
        </p:nvSpPr>
        <p:spPr>
          <a:xfrm>
            <a:off x="330021" y="375323"/>
            <a:ext cx="415811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Update .NET Framework Apps</a:t>
            </a:r>
          </a:p>
        </p:txBody>
      </p:sp>
      <p:cxnSp>
        <p:nvCxnSpPr>
          <p:cNvPr id="9" name="Straight Connector 8">
            <a:extLst>
              <a:ext uri="{FF2B5EF4-FFF2-40B4-BE49-F238E27FC236}">
                <a16:creationId xmlns:a16="http://schemas.microsoft.com/office/drawing/2014/main" id="{C9B98794-47E0-41A2-95B6-54677084C2F4}"/>
              </a:ext>
            </a:extLst>
          </p:cNvPr>
          <p:cNvCxnSpPr>
            <a:cxnSpLocks/>
          </p:cNvCxnSpPr>
          <p:nvPr/>
        </p:nvCxnSpPr>
        <p:spPr>
          <a:xfrm>
            <a:off x="4353772" y="937205"/>
            <a:ext cx="0" cy="52979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679D37-0BE2-4A4A-8DED-D8C3E8EA9B48}"/>
              </a:ext>
            </a:extLst>
          </p:cNvPr>
          <p:cNvSpPr/>
          <p:nvPr/>
        </p:nvSpPr>
        <p:spPr>
          <a:xfrm>
            <a:off x="1352663" y="6235198"/>
            <a:ext cx="9597691" cy="584775"/>
          </a:xfrm>
          <a:prstGeom prst="rect">
            <a:avLst/>
          </a:prstGeom>
          <a:solidFill>
            <a:srgbClr val="7030A0"/>
          </a:solidFill>
          <a:ln w="19050">
            <a:solidFill>
              <a:srgbClr val="7030A0"/>
            </a:solidFill>
          </a:ln>
        </p:spPr>
        <p:txBody>
          <a:bodyPr wrap="square">
            <a:spAutoFit/>
          </a:bodyPr>
          <a:lstStyle/>
          <a:p>
            <a:pPr marL="285750" lvl="0" indent="-285750">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XAML Islands - WinForms &amp; WPF apps can host UWP controls</a:t>
            </a:r>
          </a:p>
          <a:p>
            <a:pPr marL="285750" lvl="0" indent="-285750">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Full access to Windows 10 APIs</a:t>
            </a:r>
          </a:p>
        </p:txBody>
      </p:sp>
      <p:sp>
        <p:nvSpPr>
          <p:cNvPr id="17" name="TextBox 16">
            <a:extLst>
              <a:ext uri="{FF2B5EF4-FFF2-40B4-BE49-F238E27FC236}">
                <a16:creationId xmlns:a16="http://schemas.microsoft.com/office/drawing/2014/main" id="{C01139E0-5001-4A1F-900D-411F498ACBD3}"/>
              </a:ext>
            </a:extLst>
          </p:cNvPr>
          <p:cNvSpPr txBox="1"/>
          <p:nvPr/>
        </p:nvSpPr>
        <p:spPr>
          <a:xfrm>
            <a:off x="8051803" y="6250816"/>
            <a:ext cx="3253789"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latin typeface="Segoe UI Light" panose="020B0502040204020203" pitchFamily="34" charset="0"/>
                <a:cs typeface="Segoe UI Light" panose="020B0502040204020203" pitchFamily="34" charset="0"/>
              </a:rPr>
              <a:t>FEATURES IN BOTH FXs</a:t>
            </a:r>
            <a:endParaRPr lang="en-US" sz="2000">
              <a:solidFill>
                <a:schemeClr val="bg1"/>
              </a:solidFill>
            </a:endParaRPr>
          </a:p>
        </p:txBody>
      </p:sp>
    </p:spTree>
    <p:extLst>
      <p:ext uri="{BB962C8B-B14F-4D97-AF65-F5344CB8AC3E}">
        <p14:creationId xmlns:p14="http://schemas.microsoft.com/office/powerpoint/2010/main" val="40023749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B91F89-36D0-4244-8768-3596A79A6ED4}"/>
              </a:ext>
            </a:extLst>
          </p:cNvPr>
          <p:cNvSpPr>
            <a:spLocks noGrp="1"/>
          </p:cNvSpPr>
          <p:nvPr>
            <p:ph type="body" sz="quarter" idx="10"/>
          </p:nvPr>
        </p:nvSpPr>
        <p:spPr>
          <a:xfrm>
            <a:off x="269239" y="1189177"/>
            <a:ext cx="11653523" cy="5829288"/>
          </a:xfrm>
        </p:spPr>
        <p:txBody>
          <a:bodyPr/>
          <a:lstStyle/>
          <a:p>
            <a:r>
              <a:rPr lang="en-US" sz="3600" dirty="0">
                <a:latin typeface="+mn-lt"/>
              </a:rPr>
              <a:t>.NET Framework is slowing down</a:t>
            </a:r>
          </a:p>
          <a:p>
            <a:r>
              <a:rPr lang="en-US" sz="3600" dirty="0">
                <a:latin typeface="+mn-lt"/>
              </a:rPr>
              <a:t>Why? We want to stop breaking your apps!</a:t>
            </a:r>
          </a:p>
          <a:p>
            <a:pPr lvl="1"/>
            <a:r>
              <a:rPr lang="en-US" sz="2000" dirty="0"/>
              <a:t>Billions of installs. Getting much harder to release major features without compatibility issues </a:t>
            </a:r>
          </a:p>
          <a:p>
            <a:pPr lvl="1"/>
            <a:r>
              <a:rPr lang="en-US" sz="2000" dirty="0"/>
              <a:t>Can innovate much faster with .NET Core because of its side-by-side nature</a:t>
            </a:r>
          </a:p>
          <a:p>
            <a:r>
              <a:rPr lang="en-US" sz="3600" dirty="0">
                <a:latin typeface="+mn-lt"/>
              </a:rPr>
              <a:t>We </a:t>
            </a:r>
            <a:r>
              <a:rPr lang="en-US" sz="3600" i="1" dirty="0">
                <a:latin typeface="+mn-lt"/>
              </a:rPr>
              <a:t>will </a:t>
            </a:r>
            <a:r>
              <a:rPr lang="en-US" sz="3600" dirty="0">
                <a:latin typeface="+mn-lt"/>
              </a:rPr>
              <a:t>continue to update</a:t>
            </a:r>
          </a:p>
          <a:p>
            <a:pPr lvl="1"/>
            <a:r>
              <a:rPr lang="en-US" sz="2000" dirty="0"/>
              <a:t>Many major product lines within Microsoft depend on .NET Framework</a:t>
            </a:r>
          </a:p>
          <a:p>
            <a:pPr lvl="1"/>
            <a:r>
              <a:rPr lang="en-US" sz="2000" dirty="0"/>
              <a:t>We will continue to update .NET Framework for years to come. </a:t>
            </a:r>
            <a:r>
              <a:rPr lang="en-US" sz="2000" i="1" dirty="0"/>
              <a:t>High-</a:t>
            </a:r>
            <a:r>
              <a:rPr lang="en-US" sz="2000" i="1" dirty="0" err="1"/>
              <a:t>compat</a:t>
            </a:r>
            <a:r>
              <a:rPr lang="en-US" sz="2000" i="1" dirty="0"/>
              <a:t> features only.</a:t>
            </a:r>
          </a:p>
          <a:p>
            <a:pPr lvl="1"/>
            <a:r>
              <a:rPr lang="en-US" sz="2000" dirty="0"/>
              <a:t>Things like… new security protocols, bug fixes, Windows features, etc.</a:t>
            </a:r>
          </a:p>
          <a:p>
            <a:r>
              <a:rPr lang="en-US" sz="3600" dirty="0">
                <a:latin typeface="+mn-lt"/>
              </a:rPr>
              <a:t>No changes to support policy </a:t>
            </a:r>
          </a:p>
          <a:p>
            <a:pPr lvl="1"/>
            <a:r>
              <a:rPr lang="en-US" sz="2032" dirty="0">
                <a:latin typeface="+mn-lt"/>
              </a:rPr>
              <a:t>Support for 10 years (5 mainstream+5 custom) per Windows support policy for each release</a:t>
            </a:r>
          </a:p>
          <a:p>
            <a:pPr lvl="1"/>
            <a:r>
              <a:rPr lang="en-US" sz="2000" dirty="0"/>
              <a:t>.NET Framework will remain a Windows component and service policy is the same as Windows</a:t>
            </a:r>
          </a:p>
          <a:p>
            <a:r>
              <a:rPr lang="en-US" sz="3568" dirty="0">
                <a:latin typeface="+mn-lt"/>
              </a:rPr>
              <a:t>Recommend new development on .NET Core</a:t>
            </a:r>
          </a:p>
          <a:p>
            <a:pPr lvl="1"/>
            <a:endParaRPr lang="en-US" sz="2000" dirty="0"/>
          </a:p>
        </p:txBody>
      </p:sp>
      <p:sp>
        <p:nvSpPr>
          <p:cNvPr id="3" name="Title 2">
            <a:extLst>
              <a:ext uri="{FF2B5EF4-FFF2-40B4-BE49-F238E27FC236}">
                <a16:creationId xmlns:a16="http://schemas.microsoft.com/office/drawing/2014/main" id="{240148F7-2192-47B0-81CF-54B184D84E9D}"/>
              </a:ext>
            </a:extLst>
          </p:cNvPr>
          <p:cNvSpPr>
            <a:spLocks noGrp="1"/>
          </p:cNvSpPr>
          <p:nvPr>
            <p:ph type="title"/>
          </p:nvPr>
        </p:nvSpPr>
        <p:spPr/>
        <p:txBody>
          <a:bodyPr/>
          <a:lstStyle/>
          <a:p>
            <a:r>
              <a:rPr lang="en-US" dirty="0"/>
              <a:t>The Future of .NET Framework </a:t>
            </a:r>
          </a:p>
        </p:txBody>
      </p:sp>
    </p:spTree>
    <p:extLst>
      <p:ext uri="{BB962C8B-B14F-4D97-AF65-F5344CB8AC3E}">
        <p14:creationId xmlns:p14="http://schemas.microsoft.com/office/powerpoint/2010/main" val="21311638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9" y="2881341"/>
            <a:ext cx="9774984" cy="1846659"/>
          </a:xfrm>
        </p:spPr>
        <p:txBody>
          <a:bodyPr/>
          <a:lstStyle/>
          <a:p>
            <a:r>
              <a:rPr lang="en-US" dirty="0"/>
              <a:t>Demo: .NET Core 3.0 for Desktop Apps</a:t>
            </a:r>
          </a:p>
        </p:txBody>
      </p:sp>
    </p:spTree>
    <p:extLst>
      <p:ext uri="{BB962C8B-B14F-4D97-AF65-F5344CB8AC3E}">
        <p14:creationId xmlns:p14="http://schemas.microsoft.com/office/powerpoint/2010/main" val="1020445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p:txBody>
          <a:bodyPr/>
          <a:lstStyle/>
          <a:p>
            <a:r>
              <a:rPr lang="en-US" dirty="0"/>
              <a:t>Windows Forms and .NET Core</a:t>
            </a:r>
          </a:p>
        </p:txBody>
      </p:sp>
      <p:sp>
        <p:nvSpPr>
          <p:cNvPr id="2" name="Text Placeholder 1">
            <a:extLst>
              <a:ext uri="{FF2B5EF4-FFF2-40B4-BE49-F238E27FC236}">
                <a16:creationId xmlns:a16="http://schemas.microsoft.com/office/drawing/2014/main" id="{9D248784-2C8E-44A2-899F-ED054B8CB822}"/>
              </a:ext>
            </a:extLst>
          </p:cNvPr>
          <p:cNvSpPr>
            <a:spLocks noGrp="1"/>
          </p:cNvSpPr>
          <p:nvPr>
            <p:ph type="body" sz="quarter" idx="10"/>
          </p:nvPr>
        </p:nvSpPr>
        <p:spPr>
          <a:xfrm>
            <a:off x="269239" y="1189177"/>
            <a:ext cx="11653523" cy="2450671"/>
          </a:xfrm>
        </p:spPr>
        <p:txBody>
          <a:bodyPr/>
          <a:lstStyle/>
          <a:p>
            <a:pPr fontAlgn="base"/>
            <a:r>
              <a:rPr lang="en-US" sz="3200" dirty="0">
                <a:latin typeface="+mn-lt"/>
              </a:rPr>
              <a:t>Learn more at </a:t>
            </a:r>
            <a:r>
              <a:rPr lang="en-US" sz="3200" dirty="0">
                <a:latin typeface="+mn-lt"/>
                <a:hlinkClick r:id="rId3"/>
              </a:rPr>
              <a:t>https://aka.ms/netcorewinforms</a:t>
            </a:r>
            <a:r>
              <a:rPr lang="en-US" sz="3200" dirty="0">
                <a:latin typeface="+mn-lt"/>
              </a:rPr>
              <a:t> </a:t>
            </a:r>
          </a:p>
          <a:p>
            <a:pPr lvl="1" fontAlgn="base"/>
            <a:r>
              <a:rPr lang="en-US" sz="2000" dirty="0"/>
              <a:t>Learn more about the plans for Windows Forms and .NET Core</a:t>
            </a:r>
          </a:p>
          <a:p>
            <a:pPr lvl="1" fontAlgn="base"/>
            <a:r>
              <a:rPr lang="en-US" sz="2000" dirty="0"/>
              <a:t>Get porting tips and strategies</a:t>
            </a:r>
            <a:endParaRPr lang="en-US" sz="3568" dirty="0"/>
          </a:p>
          <a:p>
            <a:pPr fontAlgn="base"/>
            <a:endParaRPr lang="en-US" sz="3568" dirty="0"/>
          </a:p>
          <a:p>
            <a:pPr fontAlgn="base"/>
            <a:endParaRPr lang="en-US" sz="3200" dirty="0">
              <a:latin typeface="+mn-lt"/>
            </a:endParaRPr>
          </a:p>
        </p:txBody>
      </p:sp>
      <p:pic>
        <p:nvPicPr>
          <p:cNvPr id="4" name="Picture 3">
            <a:extLst>
              <a:ext uri="{FF2B5EF4-FFF2-40B4-BE49-F238E27FC236}">
                <a16:creationId xmlns:a16="http://schemas.microsoft.com/office/drawing/2014/main" id="{8DE4F0B6-F6B0-AC41-8847-67DB33338970}"/>
              </a:ext>
            </a:extLst>
          </p:cNvPr>
          <p:cNvPicPr>
            <a:picLocks noChangeAspect="1"/>
          </p:cNvPicPr>
          <p:nvPr/>
        </p:nvPicPr>
        <p:blipFill>
          <a:blip r:embed="rId4"/>
          <a:stretch>
            <a:fillRect/>
          </a:stretch>
        </p:blipFill>
        <p:spPr>
          <a:xfrm>
            <a:off x="1923393" y="2629115"/>
            <a:ext cx="8050924" cy="3939374"/>
          </a:xfrm>
          <a:prstGeom prst="rect">
            <a:avLst/>
          </a:prstGeom>
        </p:spPr>
      </p:pic>
    </p:spTree>
    <p:extLst>
      <p:ext uri="{BB962C8B-B14F-4D97-AF65-F5344CB8AC3E}">
        <p14:creationId xmlns:p14="http://schemas.microsoft.com/office/powerpoint/2010/main" val="31678109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p:txBody>
          <a:bodyPr/>
          <a:lstStyle/>
          <a:p>
            <a:r>
              <a:rPr lang="en-US" dirty="0"/>
              <a:t>Web Productivity with Razor Components</a:t>
            </a:r>
          </a:p>
        </p:txBody>
      </p:sp>
      <p:sp>
        <p:nvSpPr>
          <p:cNvPr id="2" name="Text Placeholder 1">
            <a:extLst>
              <a:ext uri="{FF2B5EF4-FFF2-40B4-BE49-F238E27FC236}">
                <a16:creationId xmlns:a16="http://schemas.microsoft.com/office/drawing/2014/main" id="{9D248784-2C8E-44A2-899F-ED054B8CB822}"/>
              </a:ext>
            </a:extLst>
          </p:cNvPr>
          <p:cNvSpPr>
            <a:spLocks noGrp="1"/>
          </p:cNvSpPr>
          <p:nvPr>
            <p:ph type="body" sz="quarter" idx="10"/>
          </p:nvPr>
        </p:nvSpPr>
        <p:spPr>
          <a:xfrm>
            <a:off x="269239" y="1189177"/>
            <a:ext cx="11653523" cy="5570756"/>
          </a:xfrm>
        </p:spPr>
        <p:txBody>
          <a:bodyPr/>
          <a:lstStyle/>
          <a:p>
            <a:pPr fontAlgn="base"/>
            <a:r>
              <a:rPr lang="en-US" sz="3200" dirty="0">
                <a:latin typeface="+mn-lt"/>
              </a:rPr>
              <a:t>Build client-side Web UI in .NET</a:t>
            </a:r>
          </a:p>
          <a:p>
            <a:pPr lvl="1" fontAlgn="base"/>
            <a:r>
              <a:rPr lang="en-US" sz="2000" dirty="0"/>
              <a:t>You don’t need to know AngularJS, React, Vue, etc.</a:t>
            </a:r>
          </a:p>
          <a:p>
            <a:pPr lvl="1" fontAlgn="base"/>
            <a:r>
              <a:rPr lang="en-US" sz="2000" dirty="0"/>
              <a:t>Take advantage of stability and consistency of .NET</a:t>
            </a:r>
          </a:p>
          <a:p>
            <a:pPr fontAlgn="base"/>
            <a:r>
              <a:rPr lang="en-US" sz="3200" dirty="0">
                <a:latin typeface="+mn-lt"/>
              </a:rPr>
              <a:t>Runs in all browsers</a:t>
            </a:r>
          </a:p>
          <a:p>
            <a:pPr lvl="1" fontAlgn="base"/>
            <a:r>
              <a:rPr lang="en-US" sz="2000" dirty="0"/>
              <a:t>Strongly typed on client and server</a:t>
            </a:r>
          </a:p>
          <a:p>
            <a:pPr lvl="1" fontAlgn="base"/>
            <a:r>
              <a:rPr lang="en-US" sz="2000" dirty="0"/>
              <a:t>Share C# code with the client and the server</a:t>
            </a:r>
          </a:p>
          <a:p>
            <a:pPr fontAlgn="base"/>
            <a:r>
              <a:rPr lang="en-US" sz="3600" dirty="0">
                <a:latin typeface="+mn-lt"/>
              </a:rPr>
              <a:t>Web Assembly (Experimental)</a:t>
            </a:r>
          </a:p>
          <a:p>
            <a:pPr lvl="1" fontAlgn="base"/>
            <a:r>
              <a:rPr lang="en-US" sz="2032" dirty="0"/>
              <a:t>Native performance</a:t>
            </a:r>
          </a:p>
          <a:p>
            <a:pPr lvl="1" fontAlgn="base"/>
            <a:r>
              <a:rPr lang="en-US" sz="2032" dirty="0"/>
              <a:t>Requires no plugin or code </a:t>
            </a:r>
            <a:r>
              <a:rPr lang="en-US" sz="2032" dirty="0" err="1"/>
              <a:t>transpilation</a:t>
            </a:r>
            <a:endParaRPr lang="en-US" sz="2032" dirty="0"/>
          </a:p>
          <a:p>
            <a:pPr fontAlgn="base"/>
            <a:endParaRPr lang="en-US" sz="3568" dirty="0"/>
          </a:p>
          <a:p>
            <a:pPr fontAlgn="base"/>
            <a:endParaRPr lang="en-US" sz="3568" dirty="0"/>
          </a:p>
          <a:p>
            <a:pPr fontAlgn="base"/>
            <a:endParaRPr lang="en-US" sz="3200" dirty="0">
              <a:latin typeface="+mn-lt"/>
            </a:endParaRPr>
          </a:p>
        </p:txBody>
      </p:sp>
      <p:grpSp>
        <p:nvGrpSpPr>
          <p:cNvPr id="17" name="Group 16">
            <a:extLst>
              <a:ext uri="{FF2B5EF4-FFF2-40B4-BE49-F238E27FC236}">
                <a16:creationId xmlns:a16="http://schemas.microsoft.com/office/drawing/2014/main" id="{B0B65AAC-74B8-4F35-9999-D43ECDB9B0A1}"/>
              </a:ext>
            </a:extLst>
          </p:cNvPr>
          <p:cNvGrpSpPr/>
          <p:nvPr/>
        </p:nvGrpSpPr>
        <p:grpSpPr>
          <a:xfrm>
            <a:off x="10399558" y="5393239"/>
            <a:ext cx="1792442" cy="1436669"/>
            <a:chOff x="10130319" y="5233884"/>
            <a:chExt cx="1792442" cy="1436669"/>
          </a:xfrm>
        </p:grpSpPr>
        <p:pic>
          <p:nvPicPr>
            <p:cNvPr id="15" name="Graphic 14" descr="Server">
              <a:extLst>
                <a:ext uri="{FF2B5EF4-FFF2-40B4-BE49-F238E27FC236}">
                  <a16:creationId xmlns:a16="http://schemas.microsoft.com/office/drawing/2014/main" id="{04B0AB90-07E5-4CA8-A8EA-EB2A6C2B92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56350" y="5233884"/>
              <a:ext cx="1436669" cy="1436669"/>
            </a:xfrm>
            <a:prstGeom prst="rect">
              <a:avLst/>
            </a:prstGeom>
          </p:spPr>
        </p:pic>
        <p:sp>
          <p:nvSpPr>
            <p:cNvPr id="16" name="Rectangle 15">
              <a:extLst>
                <a:ext uri="{FF2B5EF4-FFF2-40B4-BE49-F238E27FC236}">
                  <a16:creationId xmlns:a16="http://schemas.microsoft.com/office/drawing/2014/main" id="{2F1C7D66-5A23-4974-A52D-6E1C2945E523}"/>
                </a:ext>
              </a:extLst>
            </p:cNvPr>
            <p:cNvSpPr/>
            <p:nvPr/>
          </p:nvSpPr>
          <p:spPr bwMode="auto">
            <a:xfrm>
              <a:off x="10130319" y="6236414"/>
              <a:ext cx="1792442" cy="423865"/>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CC687292-02CE-4C63-9CFF-A887CD0EDEDF}"/>
              </a:ext>
            </a:extLst>
          </p:cNvPr>
          <p:cNvSpPr txBox="1"/>
          <p:nvPr/>
        </p:nvSpPr>
        <p:spPr>
          <a:xfrm>
            <a:off x="5743253" y="5693474"/>
            <a:ext cx="5938463"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Full-stack web development with C#</a:t>
            </a:r>
          </a:p>
        </p:txBody>
      </p:sp>
    </p:spTree>
    <p:extLst>
      <p:ext uri="{BB962C8B-B14F-4D97-AF65-F5344CB8AC3E}">
        <p14:creationId xmlns:p14="http://schemas.microsoft.com/office/powerpoint/2010/main" val="177580936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0" y="0"/>
            <a:ext cx="12205014" cy="3313084"/>
          </a:xfrm>
          <a:prstGeom prst="rect">
            <a:avLst/>
          </a:prstGeom>
          <a:solidFill>
            <a:srgbClr val="0063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71586"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Vision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From faces to feelings, allow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your apps to understand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6508" y="4026557"/>
            <a:ext cx="1926538" cy="180568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Speech</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Hear and speak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to your users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by filtering noise, identifying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5"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Knowledge</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1433" y="4026556"/>
            <a:ext cx="1926538" cy="1712277"/>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Language</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Process text and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6199" y="4026556"/>
            <a:ext cx="1926538" cy="234662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Labs</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1277"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Search</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5" name="Rectangle 4"/>
          <p:cNvSpPr/>
          <p:nvPr/>
        </p:nvSpPr>
        <p:spPr>
          <a:xfrm>
            <a:off x="321754" y="1096341"/>
            <a:ext cx="7292266" cy="1088989"/>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Microsoft Cognitive Services</a:t>
            </a:r>
          </a:p>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2744" b="0" i="0" u="none" strike="noStrike" kern="1200" cap="none" spc="0" normalizeH="0" baseline="0" noProof="0" dirty="0">
                <a:ln>
                  <a:noFill/>
                </a:ln>
                <a:solidFill>
                  <a:schemeClr val="bg1"/>
                </a:solidFill>
                <a:effectLst/>
                <a:uLnTx/>
                <a:uFillTx/>
                <a:latin typeface="Segoe UI Semilight"/>
                <a:ea typeface="+mn-ea"/>
                <a:cs typeface="+mn-cs"/>
              </a:rPr>
              <a:t>Commoditized AI</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7215" y="2877597"/>
            <a:ext cx="1075277" cy="1075277"/>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2139" y="2877597"/>
            <a:ext cx="1075277" cy="1075277"/>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7061" y="2877597"/>
            <a:ext cx="1075277" cy="1075277"/>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1984" y="2877597"/>
            <a:ext cx="1075277" cy="1075277"/>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1050" y="2877597"/>
            <a:ext cx="1075277" cy="1075277"/>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1829" y="2877597"/>
            <a:ext cx="1075277" cy="1075277"/>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186197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8DEFE3-DF89-41DD-B27D-566BB0E28E8B}"/>
              </a:ext>
            </a:extLst>
          </p:cNvPr>
          <p:cNvSpPr/>
          <p:nvPr/>
        </p:nvSpPr>
        <p:spPr bwMode="auto">
          <a:xfrm>
            <a:off x="-9541" y="0"/>
            <a:ext cx="12217008" cy="330723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6B5CE148-D382-4CBD-8C97-2A282769FD9D}"/>
              </a:ext>
            </a:extLst>
          </p:cNvPr>
          <p:cNvSpPr txBox="1"/>
          <p:nvPr/>
        </p:nvSpPr>
        <p:spPr>
          <a:xfrm>
            <a:off x="1076639" y="3924409"/>
            <a:ext cx="1926538" cy="1668813"/>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960" b="1" dirty="0">
                <a:solidFill>
                  <a:srgbClr val="1A1A1A"/>
                </a:solidFill>
                <a:latin typeface="Segoe UI" panose="020B0502040204020203" pitchFamily="34" charset="0"/>
                <a:cs typeface="Segoe UI" panose="020B0502040204020203" pitchFamily="34" charset="0"/>
              </a:rPr>
              <a:t>Build-your-own</a:t>
            </a:r>
            <a:endPar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Build your own</a:t>
            </a:r>
            <a:r>
              <a:rPr kumimoji="0" lang="en-US" sz="1371" b="0"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custom models by writing C# or F# code</a:t>
            </a:r>
            <a:endPar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4966486" y="3924409"/>
            <a:ext cx="1926538" cy="158718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Extensible</a:t>
            </a:r>
          </a:p>
          <a:p>
            <a:pPr marL="0" marR="0" lvl="0" indent="0" algn="ctr" defTabSz="913950" rtl="0" eaLnBrk="1" fontAlgn="auto" latinLnBrk="0" hangingPunct="1">
              <a:lnSpc>
                <a:spcPct val="90000"/>
              </a:lnSpc>
              <a:spcBef>
                <a:spcPts val="0"/>
              </a:spcBef>
              <a:spcAft>
                <a:spcPts val="575"/>
              </a:spcAft>
              <a:buClrTx/>
              <a:buSzTx/>
              <a:buFontTx/>
              <a:buNone/>
              <a:tabLst/>
              <a:defRPr/>
            </a:pPr>
            <a:r>
              <a:rPr lang="en-US" sz="1371" dirty="0">
                <a:solidFill>
                  <a:srgbClr val="1A1A1A"/>
                </a:solidFill>
                <a:latin typeface="Segoe UI" panose="020B0502040204020203" pitchFamily="34" charset="0"/>
                <a:cs typeface="Segoe UI" panose="020B0502040204020203" pitchFamily="34" charset="0"/>
              </a:rPr>
              <a:t>Tap into other machine learning toolkits with the rich extensibility model like TensorFlow</a:t>
            </a:r>
            <a:endPar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1" name="TextBox 20">
            <a:extLst>
              <a:ext uri="{FF2B5EF4-FFF2-40B4-BE49-F238E27FC236}">
                <a16:creationId xmlns:a16="http://schemas.microsoft.com/office/drawing/2014/main" id="{D774DB6C-D485-4533-A9F9-B16C2241F6EF}"/>
              </a:ext>
            </a:extLst>
          </p:cNvPr>
          <p:cNvSpPr txBox="1"/>
          <p:nvPr/>
        </p:nvSpPr>
        <p:spPr>
          <a:xfrm>
            <a:off x="3021564" y="3924408"/>
            <a:ext cx="1926538" cy="1858032"/>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Developer focused</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0" b="0" i="0" u="none" strike="noStrike" kern="1200" cap="none" spc="0" normalizeH="0" baseline="0" noProof="0">
                <a:ln>
                  <a:noFill/>
                </a:ln>
                <a:solidFill>
                  <a:srgbClr val="1A1A1A"/>
                </a:solidFill>
                <a:effectLst/>
                <a:uLnTx/>
                <a:uFillTx/>
                <a:latin typeface="Segoe UI"/>
                <a:ea typeface="+mn-ea"/>
                <a:cs typeface="+mn-cs"/>
              </a:rPr>
              <a:t>ML.NET provides just the</a:t>
            </a:r>
            <a:r>
              <a:rPr kumimoji="0" lang="en-US" sz="1370" b="0" i="0" u="none" strike="noStrike" kern="1200" cap="none" spc="0" normalizeH="0" noProof="0">
                <a:ln>
                  <a:noFill/>
                </a:ln>
                <a:solidFill>
                  <a:srgbClr val="1A1A1A"/>
                </a:solidFill>
                <a:effectLst/>
                <a:uLnTx/>
                <a:uFillTx/>
                <a:latin typeface="Segoe UI"/>
                <a:ea typeface="+mn-ea"/>
                <a:cs typeface="+mn-cs"/>
              </a:rPr>
              <a:t> right amount of productivity and control</a:t>
            </a:r>
            <a:endParaRPr kumimoji="0" lang="en-US" sz="1370" b="0" i="0" u="none" strike="noStrike" kern="1200" cap="none" spc="0" normalizeH="0" baseline="0" noProof="0">
              <a:ln>
                <a:noFill/>
              </a:ln>
              <a:solidFill>
                <a:srgbClr val="1A1A1A"/>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6911408" y="3924409"/>
            <a:ext cx="1926538" cy="139732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Proven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ML.NET has been used internally </a:t>
            </a:r>
            <a:r>
              <a:rPr lang="en-US" sz="1371" noProof="0">
                <a:solidFill>
                  <a:srgbClr val="1A1A1A"/>
                </a:solidFill>
                <a:latin typeface="Segoe UI" panose="020B0502040204020203" pitchFamily="34" charset="0"/>
                <a:cs typeface="Segoe UI" panose="020B0502040204020203" pitchFamily="34" charset="0"/>
              </a:rPr>
              <a:t>in products like Office and Bing for years</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5" name="Rectangle 4"/>
          <p:cNvSpPr/>
          <p:nvPr/>
        </p:nvSpPr>
        <p:spPr>
          <a:xfrm>
            <a:off x="321754" y="1106138"/>
            <a:ext cx="8659408" cy="1069395"/>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ML.NET</a:t>
            </a:r>
          </a:p>
          <a:p>
            <a:pPr lvl="0" defTabSz="895601">
              <a:lnSpc>
                <a:spcPct val="90000"/>
              </a:lnSpc>
              <a:spcAft>
                <a:spcPts val="1440"/>
              </a:spcAft>
              <a:defRPr/>
            </a:pPr>
            <a:r>
              <a:rPr lang="en-US" sz="2744" dirty="0">
                <a:solidFill>
                  <a:schemeClr val="bg1"/>
                </a:solidFill>
                <a:latin typeface="Segoe UI Semilight"/>
              </a:rPr>
              <a:t>Machine Learning framework made for .NET developers</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998CF6-991B-4FC6-8479-589335DE6136}"/>
              </a:ext>
            </a:extLst>
          </p:cNvPr>
          <p:cNvGrpSpPr/>
          <p:nvPr/>
        </p:nvGrpSpPr>
        <p:grpSpPr>
          <a:xfrm>
            <a:off x="1502270" y="2775449"/>
            <a:ext cx="1075277" cy="1075277"/>
            <a:chOff x="1502270" y="2775449"/>
            <a:chExt cx="1075277" cy="1075277"/>
          </a:xfrm>
        </p:grpSpPr>
        <p:sp>
          <p:nvSpPr>
            <p:cNvPr id="86" name="Oval 85"/>
            <p:cNvSpPr/>
            <p:nvPr/>
          </p:nvSpPr>
          <p:spPr bwMode="auto">
            <a:xfrm>
              <a:off x="1502270"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 name="tool" title="Icon of a skrewdriver and wrench">
              <a:extLst>
                <a:ext uri="{FF2B5EF4-FFF2-40B4-BE49-F238E27FC236}">
                  <a16:creationId xmlns:a16="http://schemas.microsoft.com/office/drawing/2014/main" id="{9AE2F17D-D6CE-4C11-9A55-EAC8CE960954}"/>
                </a:ext>
              </a:extLst>
            </p:cNvPr>
            <p:cNvSpPr>
              <a:spLocks noChangeAspect="1" noEditPoints="1"/>
            </p:cNvSpPr>
            <p:nvPr/>
          </p:nvSpPr>
          <p:spPr bwMode="auto">
            <a:xfrm>
              <a:off x="1794130" y="2980649"/>
              <a:ext cx="491555" cy="69240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317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564A4FAA-33D4-49D2-8166-8D2395FE2314}"/>
              </a:ext>
            </a:extLst>
          </p:cNvPr>
          <p:cNvGrpSpPr/>
          <p:nvPr/>
        </p:nvGrpSpPr>
        <p:grpSpPr>
          <a:xfrm>
            <a:off x="3447192" y="2775449"/>
            <a:ext cx="1075277" cy="1075277"/>
            <a:chOff x="3447192" y="2775449"/>
            <a:chExt cx="1075277" cy="1075277"/>
          </a:xfrm>
        </p:grpSpPr>
        <p:sp>
          <p:nvSpPr>
            <p:cNvPr id="88" name="Oval 87"/>
            <p:cNvSpPr/>
            <p:nvPr/>
          </p:nvSpPr>
          <p:spPr bwMode="auto">
            <a:xfrm>
              <a:off x="3447192"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 name="people_3" title="Icon of a person surrounded by brackets">
              <a:extLst>
                <a:ext uri="{FF2B5EF4-FFF2-40B4-BE49-F238E27FC236}">
                  <a16:creationId xmlns:a16="http://schemas.microsoft.com/office/drawing/2014/main" id="{DAFE09C1-73A5-4F29-BACF-324D5D3F4EA1}"/>
                </a:ext>
              </a:extLst>
            </p:cNvPr>
            <p:cNvSpPr>
              <a:spLocks noChangeAspect="1" noEditPoints="1"/>
            </p:cNvSpPr>
            <p:nvPr/>
          </p:nvSpPr>
          <p:spPr bwMode="auto">
            <a:xfrm>
              <a:off x="3659435" y="2980402"/>
              <a:ext cx="635677" cy="64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317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 name="Group 5">
            <a:extLst>
              <a:ext uri="{FF2B5EF4-FFF2-40B4-BE49-F238E27FC236}">
                <a16:creationId xmlns:a16="http://schemas.microsoft.com/office/drawing/2014/main" id="{B6AE98BD-9E41-4FF4-B7F4-3E3BCE9A19E3}"/>
              </a:ext>
            </a:extLst>
          </p:cNvPr>
          <p:cNvGrpSpPr/>
          <p:nvPr/>
        </p:nvGrpSpPr>
        <p:grpSpPr>
          <a:xfrm>
            <a:off x="5392115" y="2775449"/>
            <a:ext cx="1075277" cy="1075277"/>
            <a:chOff x="5392115" y="2775449"/>
            <a:chExt cx="1075277" cy="1075277"/>
          </a:xfrm>
        </p:grpSpPr>
        <p:sp>
          <p:nvSpPr>
            <p:cNvPr id="89" name="Oval 88"/>
            <p:cNvSpPr/>
            <p:nvPr/>
          </p:nvSpPr>
          <p:spPr bwMode="auto">
            <a:xfrm>
              <a:off x="5392115"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2" name="Group 31">
              <a:extLst>
                <a:ext uri="{FF2B5EF4-FFF2-40B4-BE49-F238E27FC236}">
                  <a16:creationId xmlns:a16="http://schemas.microsoft.com/office/drawing/2014/main" id="{780564ED-221B-4F27-8650-9F8E8B8C648C}"/>
                </a:ext>
              </a:extLst>
            </p:cNvPr>
            <p:cNvGrpSpPr/>
            <p:nvPr/>
          </p:nvGrpSpPr>
          <p:grpSpPr>
            <a:xfrm>
              <a:off x="5611657" y="2993279"/>
              <a:ext cx="681168" cy="676541"/>
              <a:chOff x="6801633" y="2701234"/>
              <a:chExt cx="1309659" cy="1179767"/>
            </a:xfrm>
          </p:grpSpPr>
          <p:sp>
            <p:nvSpPr>
              <p:cNvPr id="33" name="Rectangle 32">
                <a:extLst>
                  <a:ext uri="{FF2B5EF4-FFF2-40B4-BE49-F238E27FC236}">
                    <a16:creationId xmlns:a16="http://schemas.microsoft.com/office/drawing/2014/main" id="{126D6AA2-C264-45F1-A9EF-1EDF93FF2925}"/>
                  </a:ext>
                </a:extLst>
              </p:cNvPr>
              <p:cNvSpPr/>
              <p:nvPr/>
            </p:nvSpPr>
            <p:spPr bwMode="auto">
              <a:xfrm>
                <a:off x="6801633" y="2701234"/>
                <a:ext cx="613775" cy="574322"/>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E95D557D-4F99-4A6D-ADB1-EEB224182EEC}"/>
                  </a:ext>
                </a:extLst>
              </p:cNvPr>
              <p:cNvSpPr/>
              <p:nvPr/>
            </p:nvSpPr>
            <p:spPr bwMode="auto">
              <a:xfrm>
                <a:off x="6803721" y="3280133"/>
                <a:ext cx="611687" cy="560933"/>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8DD66384-A338-4533-8DA1-7F4CA16A2B1C}"/>
                  </a:ext>
                </a:extLst>
              </p:cNvPr>
              <p:cNvSpPr/>
              <p:nvPr/>
            </p:nvSpPr>
            <p:spPr bwMode="auto">
              <a:xfrm>
                <a:off x="7420263" y="2701234"/>
                <a:ext cx="613775" cy="574373"/>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755C81ED-69A0-44D3-9E29-F77E435A4607}"/>
                  </a:ext>
                </a:extLst>
              </p:cNvPr>
              <p:cNvCxnSpPr/>
              <p:nvPr/>
            </p:nvCxnSpPr>
            <p:spPr>
              <a:xfrm flipH="1">
                <a:off x="7693887" y="3454286"/>
                <a:ext cx="417405" cy="426715"/>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FDB20E-22EB-451B-ACCB-6062C33C3917}"/>
                  </a:ext>
                </a:extLst>
              </p:cNvPr>
              <p:cNvCxnSpPr>
                <a:cxnSpLocks/>
              </p:cNvCxnSpPr>
              <p:nvPr/>
            </p:nvCxnSpPr>
            <p:spPr>
              <a:xfrm flipH="1" flipV="1">
                <a:off x="7572620" y="3735118"/>
                <a:ext cx="132777" cy="120205"/>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98FC41BF-BBF1-4FC5-8B50-D53ACB787362}"/>
              </a:ext>
            </a:extLst>
          </p:cNvPr>
          <p:cNvGrpSpPr/>
          <p:nvPr/>
        </p:nvGrpSpPr>
        <p:grpSpPr>
          <a:xfrm>
            <a:off x="7341181" y="2775449"/>
            <a:ext cx="1075277" cy="1075277"/>
            <a:chOff x="7341181" y="2775449"/>
            <a:chExt cx="1075277" cy="1075277"/>
          </a:xfrm>
        </p:grpSpPr>
        <p:sp>
          <p:nvSpPr>
            <p:cNvPr id="90" name="Oval 89"/>
            <p:cNvSpPr/>
            <p:nvPr/>
          </p:nvSpPr>
          <p:spPr bwMode="auto">
            <a:xfrm>
              <a:off x="7341181"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Commitments_EC4D" title="Icon of a handshake">
              <a:extLst>
                <a:ext uri="{FF2B5EF4-FFF2-40B4-BE49-F238E27FC236}">
                  <a16:creationId xmlns:a16="http://schemas.microsoft.com/office/drawing/2014/main" id="{21CB6C1D-1AA8-4B45-880C-8D16DDF4DCEB}"/>
                </a:ext>
              </a:extLst>
            </p:cNvPr>
            <p:cNvSpPr>
              <a:spLocks noChangeAspect="1" noEditPoints="1"/>
            </p:cNvSpPr>
            <p:nvPr/>
          </p:nvSpPr>
          <p:spPr bwMode="auto">
            <a:xfrm>
              <a:off x="7502464" y="2977854"/>
              <a:ext cx="744426" cy="69799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317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8" name="Group 7">
            <a:extLst>
              <a:ext uri="{FF2B5EF4-FFF2-40B4-BE49-F238E27FC236}">
                <a16:creationId xmlns:a16="http://schemas.microsoft.com/office/drawing/2014/main" id="{A3BDAD03-94B3-448B-B893-6D98EFB05C67}"/>
              </a:ext>
            </a:extLst>
          </p:cNvPr>
          <p:cNvGrpSpPr/>
          <p:nvPr/>
        </p:nvGrpSpPr>
        <p:grpSpPr>
          <a:xfrm>
            <a:off x="9293052" y="2761853"/>
            <a:ext cx="1075277" cy="1075277"/>
            <a:chOff x="9293052" y="2761853"/>
            <a:chExt cx="1075277" cy="1075277"/>
          </a:xfrm>
        </p:grpSpPr>
        <p:sp>
          <p:nvSpPr>
            <p:cNvPr id="40" name="Oval 39">
              <a:extLst>
                <a:ext uri="{FF2B5EF4-FFF2-40B4-BE49-F238E27FC236}">
                  <a16:creationId xmlns:a16="http://schemas.microsoft.com/office/drawing/2014/main" id="{B8A01BC3-9E12-4B76-8DA8-4704BB28F53D}"/>
                </a:ext>
              </a:extLst>
            </p:cNvPr>
            <p:cNvSpPr/>
            <p:nvPr/>
          </p:nvSpPr>
          <p:spPr bwMode="auto">
            <a:xfrm>
              <a:off x="9293052" y="2761853"/>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41" name="Group 40">
              <a:extLst>
                <a:ext uri="{FF2B5EF4-FFF2-40B4-BE49-F238E27FC236}">
                  <a16:creationId xmlns:a16="http://schemas.microsoft.com/office/drawing/2014/main" id="{3BD39F40-EC8B-43D5-92FD-DBB389B92370}"/>
                </a:ext>
              </a:extLst>
            </p:cNvPr>
            <p:cNvGrpSpPr/>
            <p:nvPr/>
          </p:nvGrpSpPr>
          <p:grpSpPr>
            <a:xfrm>
              <a:off x="9580169" y="2875613"/>
              <a:ext cx="578439" cy="803330"/>
              <a:chOff x="10058398" y="2680569"/>
              <a:chExt cx="883976" cy="1276519"/>
            </a:xfrm>
          </p:grpSpPr>
          <p:sp>
            <p:nvSpPr>
              <p:cNvPr id="42" name="Oval 41">
                <a:extLst>
                  <a:ext uri="{FF2B5EF4-FFF2-40B4-BE49-F238E27FC236}">
                    <a16:creationId xmlns:a16="http://schemas.microsoft.com/office/drawing/2014/main" id="{88671D98-F747-4238-9E76-164597725625}"/>
                  </a:ext>
                </a:extLst>
              </p:cNvPr>
              <p:cNvSpPr/>
              <p:nvPr/>
            </p:nvSpPr>
            <p:spPr bwMode="auto">
              <a:xfrm>
                <a:off x="10058398" y="2680569"/>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16724E81-0F58-468E-8B2F-2C6208B5D780}"/>
                  </a:ext>
                </a:extLst>
              </p:cNvPr>
              <p:cNvSpPr/>
              <p:nvPr/>
            </p:nvSpPr>
            <p:spPr bwMode="auto">
              <a:xfrm>
                <a:off x="10062344" y="3623243"/>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1BDAB5E6-39F5-42B3-B14B-A6C0C9BD24B3}"/>
                  </a:ext>
                </a:extLst>
              </p:cNvPr>
              <p:cNvSpPr/>
              <p:nvPr/>
            </p:nvSpPr>
            <p:spPr bwMode="auto">
              <a:xfrm>
                <a:off x="10616697" y="2890446"/>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6E09463E-A5BE-410E-92B1-D61FFD4CD41E}"/>
                  </a:ext>
                </a:extLst>
              </p:cNvPr>
              <p:cNvCxnSpPr>
                <a:stCxn id="42" idx="4"/>
                <a:endCxn id="43" idx="0"/>
              </p:cNvCxnSpPr>
              <p:nvPr/>
            </p:nvCxnSpPr>
            <p:spPr>
              <a:xfrm>
                <a:off x="10221237" y="3014414"/>
                <a:ext cx="3946" cy="608829"/>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69E36918-3C7D-4BC9-B3DA-7471C394AC69}"/>
                  </a:ext>
                </a:extLst>
              </p:cNvPr>
              <p:cNvSpPr/>
              <p:nvPr/>
            </p:nvSpPr>
            <p:spPr bwMode="auto">
              <a:xfrm>
                <a:off x="10221238" y="3244241"/>
                <a:ext cx="538620" cy="388307"/>
              </a:xfrm>
              <a:custGeom>
                <a:avLst/>
                <a:gdLst>
                  <a:gd name="connsiteX0" fmla="*/ 0 w 538620"/>
                  <a:gd name="connsiteY0" fmla="*/ 388307 h 388307"/>
                  <a:gd name="connsiteX1" fmla="*/ 538620 w 538620"/>
                  <a:gd name="connsiteY1" fmla="*/ 0 h 388307"/>
                </a:gdLst>
                <a:ahLst/>
                <a:cxnLst>
                  <a:cxn ang="0">
                    <a:pos x="connsiteX0" y="connsiteY0"/>
                  </a:cxn>
                  <a:cxn ang="0">
                    <a:pos x="connsiteX1" y="connsiteY1"/>
                  </a:cxn>
                </a:cxnLst>
                <a:rect l="l" t="t" r="r" b="b"/>
                <a:pathLst>
                  <a:path w="538620" h="388307">
                    <a:moveTo>
                      <a:pt x="0" y="388307"/>
                    </a:moveTo>
                    <a:cubicBezTo>
                      <a:pt x="197285" y="205635"/>
                      <a:pt x="394571" y="22964"/>
                      <a:pt x="538620" y="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3CFBDCC1-4868-469F-BCB5-1AD09D27F596}"/>
                  </a:ext>
                </a:extLst>
              </p:cNvPr>
              <p:cNvSpPr/>
              <p:nvPr/>
            </p:nvSpPr>
            <p:spPr bwMode="auto">
              <a:xfrm>
                <a:off x="10196186" y="3227452"/>
                <a:ext cx="590477" cy="405096"/>
              </a:xfrm>
              <a:custGeom>
                <a:avLst/>
                <a:gdLst>
                  <a:gd name="connsiteX0" fmla="*/ 0 w 590477"/>
                  <a:gd name="connsiteY0" fmla="*/ 405096 h 405096"/>
                  <a:gd name="connsiteX1" fmla="*/ 137787 w 590477"/>
                  <a:gd name="connsiteY1" fmla="*/ 254784 h 405096"/>
                  <a:gd name="connsiteX2" fmla="*/ 501041 w 590477"/>
                  <a:gd name="connsiteY2" fmla="*/ 229732 h 405096"/>
                  <a:gd name="connsiteX3" fmla="*/ 588724 w 590477"/>
                  <a:gd name="connsiteY3" fmla="*/ 16789 h 405096"/>
                  <a:gd name="connsiteX4" fmla="*/ 551146 w 590477"/>
                  <a:gd name="connsiteY4" fmla="*/ 29315 h 405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77" h="405096">
                    <a:moveTo>
                      <a:pt x="0" y="405096"/>
                    </a:moveTo>
                    <a:cubicBezTo>
                      <a:pt x="27140" y="344553"/>
                      <a:pt x="54280" y="284011"/>
                      <a:pt x="137787" y="254784"/>
                    </a:cubicBezTo>
                    <a:cubicBezTo>
                      <a:pt x="221294" y="225557"/>
                      <a:pt x="425885" y="269398"/>
                      <a:pt x="501041" y="229732"/>
                    </a:cubicBezTo>
                    <a:cubicBezTo>
                      <a:pt x="576197" y="190066"/>
                      <a:pt x="580373" y="50192"/>
                      <a:pt x="588724" y="16789"/>
                    </a:cubicBezTo>
                    <a:cubicBezTo>
                      <a:pt x="597075" y="-16614"/>
                      <a:pt x="574110" y="6350"/>
                      <a:pt x="551146" y="29315"/>
                    </a:cubicBez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49" name="TextBox 48">
            <a:extLst>
              <a:ext uri="{FF2B5EF4-FFF2-40B4-BE49-F238E27FC236}">
                <a16:creationId xmlns:a16="http://schemas.microsoft.com/office/drawing/2014/main" id="{44ECECDD-5992-4075-B328-0457F02D5892}"/>
              </a:ext>
            </a:extLst>
          </p:cNvPr>
          <p:cNvSpPr txBox="1"/>
          <p:nvPr/>
        </p:nvSpPr>
        <p:spPr>
          <a:xfrm>
            <a:off x="8899682" y="3919879"/>
            <a:ext cx="1926538" cy="194029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Open source and Cross-platform</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Runs on Windows,</a:t>
            </a:r>
            <a:r>
              <a:rPr kumimoji="0" lang="en-US" sz="1371" b="0"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 macOS </a:t>
            </a:r>
            <a:r>
              <a:rPr lang="en-US" sz="1371" noProof="0">
                <a:solidFill>
                  <a:srgbClr val="1A1A1A"/>
                </a:solidFill>
                <a:latin typeface="Segoe UI" panose="020B0502040204020203" pitchFamily="34" charset="0"/>
                <a:cs typeface="Segoe UI" panose="020B0502040204020203" pitchFamily="34" charset="0"/>
              </a:rPr>
              <a:t>and Linux and developed in the open on GitHub</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50" name="Rectangle 49">
            <a:extLst>
              <a:ext uri="{FF2B5EF4-FFF2-40B4-BE49-F238E27FC236}">
                <a16:creationId xmlns:a16="http://schemas.microsoft.com/office/drawing/2014/main" id="{18DB5EB9-40D7-4283-BBD7-E4892B62F42C}"/>
              </a:ext>
            </a:extLst>
          </p:cNvPr>
          <p:cNvSpPr/>
          <p:nvPr/>
        </p:nvSpPr>
        <p:spPr>
          <a:xfrm>
            <a:off x="-9541" y="5990966"/>
            <a:ext cx="12191999" cy="461665"/>
          </a:xfrm>
          <a:prstGeom prst="rect">
            <a:avLst/>
          </a:prstGeom>
        </p:spPr>
        <p:txBody>
          <a:bodyPr wrap="square"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75BDA7"/>
                </a:solidFill>
                <a:effectLst/>
                <a:uLnTx/>
                <a:uFillTx/>
                <a:latin typeface="Segoe UI" panose="020B0502040204020203" pitchFamily="34" charset="0"/>
                <a:ea typeface="Segoe UI" charset="0"/>
                <a:cs typeface="Segoe UI" panose="020B0502040204020203" pitchFamily="34" charset="0"/>
                <a:hlinkClick r:id="rId3"/>
              </a:rPr>
              <a:t>https://github.com/dotnet/machinelearning</a:t>
            </a:r>
            <a:endParaRPr kumimoji="0" lang="en-US" sz="2400" b="0" i="0" u="none" strike="noStrike" kern="1200" cap="none" spc="0" normalizeH="0" baseline="0" noProof="0">
              <a:ln>
                <a:noFill/>
              </a:ln>
              <a:solidFill>
                <a:srgbClr val="75BDA7"/>
              </a:solidFill>
              <a:effectLst/>
              <a:uLnTx/>
              <a:uFillTx/>
              <a:latin typeface="Segoe UI" panose="020B0502040204020203" pitchFamily="34" charset="0"/>
              <a:ea typeface="Segoe UI" charset="0"/>
              <a:cs typeface="Segoe UI" panose="020B0502040204020203" pitchFamily="34" charset="0"/>
            </a:endParaRPr>
          </a:p>
        </p:txBody>
      </p:sp>
    </p:spTree>
    <p:extLst>
      <p:ext uri="{BB962C8B-B14F-4D97-AF65-F5344CB8AC3E}">
        <p14:creationId xmlns:p14="http://schemas.microsoft.com/office/powerpoint/2010/main" val="391167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childTnLst>
                          </p:cTn>
                        </p:par>
                        <p:par>
                          <p:cTn id="46" fill="hold">
                            <p:stCondLst>
                              <p:cond delay="1000"/>
                            </p:stCondLst>
                            <p:childTnLst>
                              <p:par>
                                <p:cTn id="47" presetID="42"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1000"/>
                                        <p:tgtEl>
                                          <p:spTgt spid="50"/>
                                        </p:tgtEl>
                                      </p:cBhvr>
                                    </p:animEffect>
                                    <p:anim calcmode="lin" valueType="num">
                                      <p:cBhvr>
                                        <p:cTn id="50" dur="1000" fill="hold"/>
                                        <p:tgtEl>
                                          <p:spTgt spid="50"/>
                                        </p:tgtEl>
                                        <p:attrNameLst>
                                          <p:attrName>ppt_x</p:attrName>
                                        </p:attrNameLst>
                                      </p:cBhvr>
                                      <p:tavLst>
                                        <p:tav tm="0">
                                          <p:val>
                                            <p:strVal val="#ppt_x"/>
                                          </p:val>
                                        </p:tav>
                                        <p:tav tm="100000">
                                          <p:val>
                                            <p:strVal val="#ppt_x"/>
                                          </p:val>
                                        </p:tav>
                                      </p:tavLst>
                                    </p:anim>
                                    <p:anim calcmode="lin" valueType="num">
                                      <p:cBhvr>
                                        <p:cTn id="5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8" grpId="0"/>
      <p:bldP spid="49" grpId="0"/>
      <p:bldP spid="5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6A9A3110-A034-4F1D-A47D-9BE62A164F09}"/>
              </a:ext>
            </a:extLst>
          </p:cNvPr>
          <p:cNvSpPr txBox="1"/>
          <p:nvPr/>
        </p:nvSpPr>
        <p:spPr>
          <a:xfrm>
            <a:off x="1333423" y="5933060"/>
            <a:ext cx="10143577"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And more! Samples @ </a:t>
            </a:r>
            <a:r>
              <a:rPr lang="en-US" sz="2000" dirty="0">
                <a:solidFill>
                  <a:srgbClr val="505050"/>
                </a:solidFill>
                <a:hlinkClick r:id="rId3"/>
              </a:rPr>
              <a:t>https://github.com/dotnet/machinelearning-samples</a:t>
            </a:r>
            <a:r>
              <a:rPr lang="en-US" sz="2000" dirty="0">
                <a:solidFill>
                  <a:srgbClr val="F2F2F2">
                    <a:lumMod val="25000"/>
                  </a:srgbClr>
                </a:solidFill>
              </a:rPr>
              <a:t> </a:t>
            </a:r>
            <a:endParaRPr lang="en-US" sz="2400" dirty="0">
              <a:solidFill>
                <a:srgbClr val="F2F2F2">
                  <a:lumMod val="25000"/>
                </a:srgbClr>
              </a:solidFill>
            </a:endParaRPr>
          </a:p>
        </p:txBody>
      </p:sp>
      <p:sp>
        <p:nvSpPr>
          <p:cNvPr id="66" name="Rectangle 65">
            <a:extLst>
              <a:ext uri="{FF2B5EF4-FFF2-40B4-BE49-F238E27FC236}">
                <a16:creationId xmlns:a16="http://schemas.microsoft.com/office/drawing/2014/main" id="{72808CAC-9195-40F1-A29D-E3B07CD5E481}"/>
              </a:ext>
            </a:extLst>
          </p:cNvPr>
          <p:cNvSpPr/>
          <p:nvPr/>
        </p:nvSpPr>
        <p:spPr bwMode="auto">
          <a:xfrm>
            <a:off x="6219672" y="4751058"/>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7" name="TextBox 66">
            <a:extLst>
              <a:ext uri="{FF2B5EF4-FFF2-40B4-BE49-F238E27FC236}">
                <a16:creationId xmlns:a16="http://schemas.microsoft.com/office/drawing/2014/main" id="{3FECCF71-683B-41DA-89CC-F25FA9A418F1}"/>
              </a:ext>
            </a:extLst>
          </p:cNvPr>
          <p:cNvSpPr txBox="1"/>
          <p:nvPr/>
        </p:nvSpPr>
        <p:spPr>
          <a:xfrm>
            <a:off x="6905001" y="4761559"/>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Customer segmentation </a:t>
            </a:r>
          </a:p>
        </p:txBody>
      </p:sp>
      <p:sp>
        <p:nvSpPr>
          <p:cNvPr id="64" name="Rectangle 63">
            <a:extLst>
              <a:ext uri="{FF2B5EF4-FFF2-40B4-BE49-F238E27FC236}">
                <a16:creationId xmlns:a16="http://schemas.microsoft.com/office/drawing/2014/main" id="{8589843F-F8C1-408F-BEC6-DD182E4A9BD1}"/>
              </a:ext>
            </a:extLst>
          </p:cNvPr>
          <p:cNvSpPr/>
          <p:nvPr/>
        </p:nvSpPr>
        <p:spPr bwMode="auto">
          <a:xfrm>
            <a:off x="6219672" y="3765616"/>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5" name="TextBox 64">
            <a:extLst>
              <a:ext uri="{FF2B5EF4-FFF2-40B4-BE49-F238E27FC236}">
                <a16:creationId xmlns:a16="http://schemas.microsoft.com/office/drawing/2014/main" id="{F4ADC8C9-69A5-4B09-9FFC-3EAC572DF919}"/>
              </a:ext>
            </a:extLst>
          </p:cNvPr>
          <p:cNvSpPr txBox="1"/>
          <p:nvPr/>
        </p:nvSpPr>
        <p:spPr>
          <a:xfrm>
            <a:off x="6905001" y="3776117"/>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a:solidFill>
                  <a:srgbClr val="F2F2F2">
                    <a:lumMod val="25000"/>
                  </a:srgbClr>
                </a:solidFill>
              </a:rPr>
              <a:t>Recommendations</a:t>
            </a:r>
            <a:endParaRPr lang="en-US" sz="2400" dirty="0">
              <a:solidFill>
                <a:srgbClr val="F2F2F2">
                  <a:lumMod val="25000"/>
                </a:srgbClr>
              </a:solidFill>
            </a:endParaRPr>
          </a:p>
        </p:txBody>
      </p:sp>
      <p:sp>
        <p:nvSpPr>
          <p:cNvPr id="51" name="Rectangle 50">
            <a:extLst>
              <a:ext uri="{FF2B5EF4-FFF2-40B4-BE49-F238E27FC236}">
                <a16:creationId xmlns:a16="http://schemas.microsoft.com/office/drawing/2014/main" id="{809D2EBA-E234-419E-9ABB-AF0C23A4AD91}"/>
              </a:ext>
            </a:extLst>
          </p:cNvPr>
          <p:cNvSpPr/>
          <p:nvPr/>
        </p:nvSpPr>
        <p:spPr bwMode="auto">
          <a:xfrm>
            <a:off x="6219672" y="2808814"/>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3" name="TextBox 62">
            <a:extLst>
              <a:ext uri="{FF2B5EF4-FFF2-40B4-BE49-F238E27FC236}">
                <a16:creationId xmlns:a16="http://schemas.microsoft.com/office/drawing/2014/main" id="{1D238F16-5FE9-4209-BBFA-446065FCD69F}"/>
              </a:ext>
            </a:extLst>
          </p:cNvPr>
          <p:cNvSpPr txBox="1"/>
          <p:nvPr/>
        </p:nvSpPr>
        <p:spPr>
          <a:xfrm>
            <a:off x="6905001" y="2819315"/>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Predictive maintenance </a:t>
            </a:r>
          </a:p>
        </p:txBody>
      </p:sp>
      <p:sp>
        <p:nvSpPr>
          <p:cNvPr id="49" name="Rectangle 48">
            <a:extLst>
              <a:ext uri="{FF2B5EF4-FFF2-40B4-BE49-F238E27FC236}">
                <a16:creationId xmlns:a16="http://schemas.microsoft.com/office/drawing/2014/main" id="{893F2445-8FBF-497E-9FBF-333EC9A7394E}"/>
              </a:ext>
            </a:extLst>
          </p:cNvPr>
          <p:cNvSpPr/>
          <p:nvPr/>
        </p:nvSpPr>
        <p:spPr bwMode="auto">
          <a:xfrm>
            <a:off x="6219672" y="1813435"/>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0" name="TextBox 49">
            <a:extLst>
              <a:ext uri="{FF2B5EF4-FFF2-40B4-BE49-F238E27FC236}">
                <a16:creationId xmlns:a16="http://schemas.microsoft.com/office/drawing/2014/main" id="{45C0826F-EAFE-469B-8D93-8B62480635EC}"/>
              </a:ext>
            </a:extLst>
          </p:cNvPr>
          <p:cNvSpPr txBox="1"/>
          <p:nvPr/>
        </p:nvSpPr>
        <p:spPr>
          <a:xfrm>
            <a:off x="6905001" y="1842403"/>
            <a:ext cx="4572000" cy="627864"/>
          </a:xfrm>
          <a:prstGeom prst="rect">
            <a:avLst/>
          </a:prstGeom>
          <a:solidFill>
            <a:schemeClr val="bg1">
              <a:lumMod val="95000"/>
            </a:schemeClr>
          </a:solidFill>
        </p:spPr>
        <p:txBody>
          <a:bodyPr wrap="square" lIns="182880" tIns="146304" rIns="182880" bIns="146304" rtlCol="0" anchor="ctr">
            <a:spAutoFit/>
          </a:bodyPr>
          <a:lstStyle/>
          <a:p>
            <a:pPr lvl="0">
              <a:lnSpc>
                <a:spcPct val="90000"/>
              </a:lnSpc>
              <a:spcAft>
                <a:spcPts val="600"/>
              </a:spcAft>
              <a:defRPr/>
            </a:pPr>
            <a:r>
              <a:rPr lang="en-US" sz="2400" dirty="0">
                <a:solidFill>
                  <a:srgbClr val="F2F2F2">
                    <a:lumMod val="25000"/>
                  </a:srgbClr>
                </a:solidFill>
              </a:rPr>
              <a:t>Forecasting</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C9E384AE-CA2E-43D1-BB2D-ED764BDB577F}"/>
              </a:ext>
            </a:extLst>
          </p:cNvPr>
          <p:cNvSpPr/>
          <p:nvPr/>
        </p:nvSpPr>
        <p:spPr bwMode="auto">
          <a:xfrm>
            <a:off x="659118" y="3748363"/>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B3CF6B14-6B93-4E6A-867E-CB47CE093BD8}"/>
              </a:ext>
            </a:extLst>
          </p:cNvPr>
          <p:cNvSpPr/>
          <p:nvPr/>
        </p:nvSpPr>
        <p:spPr bwMode="auto">
          <a:xfrm>
            <a:off x="651497" y="4769453"/>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8" name="Rectangle 37">
            <a:extLst>
              <a:ext uri="{FF2B5EF4-FFF2-40B4-BE49-F238E27FC236}">
                <a16:creationId xmlns:a16="http://schemas.microsoft.com/office/drawing/2014/main" id="{93DDA144-D699-4275-8D69-C1A57B5AB301}"/>
              </a:ext>
            </a:extLst>
          </p:cNvPr>
          <p:cNvSpPr/>
          <p:nvPr/>
        </p:nvSpPr>
        <p:spPr bwMode="auto">
          <a:xfrm>
            <a:off x="659118" y="2813610"/>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29" name="Group 28">
            <a:extLst>
              <a:ext uri="{FF2B5EF4-FFF2-40B4-BE49-F238E27FC236}">
                <a16:creationId xmlns:a16="http://schemas.microsoft.com/office/drawing/2014/main" id="{41A2054A-82A5-4713-82C4-08FA1882E5E4}"/>
              </a:ext>
            </a:extLst>
          </p:cNvPr>
          <p:cNvGrpSpPr/>
          <p:nvPr/>
        </p:nvGrpSpPr>
        <p:grpSpPr>
          <a:xfrm>
            <a:off x="568928" y="3836164"/>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3524321" y="3834589"/>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4012523" y="406667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4736818" y="3835174"/>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3" name="TextBox 52">
            <a:extLst>
              <a:ext uri="{FF2B5EF4-FFF2-40B4-BE49-F238E27FC236}">
                <a16:creationId xmlns:a16="http://schemas.microsoft.com/office/drawing/2014/main" id="{D2ACE1E4-2DAC-433C-8230-E902F73669CA}"/>
              </a:ext>
            </a:extLst>
          </p:cNvPr>
          <p:cNvSpPr txBox="1"/>
          <p:nvPr/>
        </p:nvSpPr>
        <p:spPr>
          <a:xfrm>
            <a:off x="1344447" y="2842578"/>
            <a:ext cx="4572000" cy="627864"/>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Issue Classification </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679267" y="1761895"/>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 </a:t>
            </a:r>
          </a:p>
        </p:txBody>
      </p:sp>
      <p:cxnSp>
        <p:nvCxnSpPr>
          <p:cNvPr id="61" name="Straight Connector 60">
            <a:extLst>
              <a:ext uri="{FF2B5EF4-FFF2-40B4-BE49-F238E27FC236}">
                <a16:creationId xmlns:a16="http://schemas.microsoft.com/office/drawing/2014/main" id="{3EFBDB09-6F54-4E30-898D-D94BB0C1750C}"/>
              </a:ext>
            </a:extLst>
          </p:cNvPr>
          <p:cNvCxnSpPr>
            <a:cxnSpLocks/>
          </p:cNvCxnSpPr>
          <p:nvPr/>
        </p:nvCxnSpPr>
        <p:spPr>
          <a:xfrm flipV="1">
            <a:off x="816283" y="5685070"/>
            <a:ext cx="9871399" cy="1"/>
          </a:xfrm>
          <a:prstGeom prst="line">
            <a:avLst/>
          </a:prstGeom>
          <a:ln>
            <a:solidFill>
              <a:schemeClr val="tx1">
                <a:lumMod val="40000"/>
                <a:lumOff val="60000"/>
              </a:schemeClr>
            </a:solidFill>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17C54C7-3E36-4EB7-A3BD-C2417F7547E9}"/>
              </a:ext>
            </a:extLst>
          </p:cNvPr>
          <p:cNvCxnSpPr>
            <a:cxnSpLocks/>
          </p:cNvCxnSpPr>
          <p:nvPr/>
        </p:nvCxnSpPr>
        <p:spPr>
          <a:xfrm flipV="1">
            <a:off x="735621" y="1539229"/>
            <a:ext cx="9871399" cy="1"/>
          </a:xfrm>
          <a:prstGeom prst="line">
            <a:avLst/>
          </a:prstGeom>
          <a:ln>
            <a:solidFill>
              <a:schemeClr val="tx1">
                <a:lumMod val="40000"/>
                <a:lumOff val="60000"/>
              </a:schemeClr>
            </a:solidFill>
            <a:headEnd type="none"/>
            <a:tailEnd type="none"/>
          </a:ln>
        </p:spPr>
        <p:style>
          <a:lnRef idx="1">
            <a:schemeClr val="dk1"/>
          </a:lnRef>
          <a:fillRef idx="0">
            <a:schemeClr val="dk1"/>
          </a:fillRef>
          <a:effectRef idx="0">
            <a:schemeClr val="dk1"/>
          </a:effectRef>
          <a:fontRef idx="minor">
            <a:schemeClr val="tx1"/>
          </a:fontRef>
        </p:style>
      </p:cxnSp>
      <p:sp>
        <p:nvSpPr>
          <p:cNvPr id="25" name="Trackers_EADF" title="Icon of a clipboard with a checklist on it">
            <a:extLst>
              <a:ext uri="{FF2B5EF4-FFF2-40B4-BE49-F238E27FC236}">
                <a16:creationId xmlns:a16="http://schemas.microsoft.com/office/drawing/2014/main" id="{431CE3BB-632A-4B3E-87A0-FEB84CCE2AC6}"/>
              </a:ext>
            </a:extLst>
          </p:cNvPr>
          <p:cNvSpPr>
            <a:spLocks noChangeAspect="1" noEditPoints="1"/>
          </p:cNvSpPr>
          <p:nvPr/>
        </p:nvSpPr>
        <p:spPr bwMode="auto">
          <a:xfrm>
            <a:off x="844119" y="2939554"/>
            <a:ext cx="324771" cy="44284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776308" y="3893677"/>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796494" y="4910940"/>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6352010" y="2973987"/>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6327961" y="3922750"/>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6359274" y="4871104"/>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347241" y="1989776"/>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47" name="TextBox 46">
            <a:extLst>
              <a:ext uri="{FF2B5EF4-FFF2-40B4-BE49-F238E27FC236}">
                <a16:creationId xmlns:a16="http://schemas.microsoft.com/office/drawing/2014/main" id="{5084E31B-CDD7-4D3B-B49E-3842BB8EB7DC}"/>
              </a:ext>
            </a:extLst>
          </p:cNvPr>
          <p:cNvSpPr txBox="1"/>
          <p:nvPr/>
        </p:nvSpPr>
        <p:spPr>
          <a:xfrm>
            <a:off x="1344447" y="3753675"/>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Image classification</a:t>
            </a:r>
          </a:p>
        </p:txBody>
      </p:sp>
      <p:sp>
        <p:nvSpPr>
          <p:cNvPr id="48" name="TextBox 47">
            <a:extLst>
              <a:ext uri="{FF2B5EF4-FFF2-40B4-BE49-F238E27FC236}">
                <a16:creationId xmlns:a16="http://schemas.microsoft.com/office/drawing/2014/main" id="{A3F82C7F-4826-4EAC-B09C-A01CD625A05C}"/>
              </a:ext>
            </a:extLst>
          </p:cNvPr>
          <p:cNvSpPr txBox="1"/>
          <p:nvPr/>
        </p:nvSpPr>
        <p:spPr>
          <a:xfrm>
            <a:off x="1344447" y="4786826"/>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Object detection</a:t>
            </a:r>
          </a:p>
        </p:txBody>
      </p:sp>
      <p:sp>
        <p:nvSpPr>
          <p:cNvPr id="68" name="Rectangle 67">
            <a:extLst>
              <a:ext uri="{FF2B5EF4-FFF2-40B4-BE49-F238E27FC236}">
                <a16:creationId xmlns:a16="http://schemas.microsoft.com/office/drawing/2014/main" id="{F4B1C000-8819-4EBF-9559-33A34A464258}"/>
              </a:ext>
            </a:extLst>
          </p:cNvPr>
          <p:cNvSpPr/>
          <p:nvPr/>
        </p:nvSpPr>
        <p:spPr bwMode="auto">
          <a:xfrm>
            <a:off x="647624" y="5936689"/>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783989" y="6057199"/>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endParaRPr>
          </a:p>
        </p:txBody>
      </p:sp>
      <p:sp>
        <p:nvSpPr>
          <p:cNvPr id="42" name="Text Placeholder 2">
            <a:extLst>
              <a:ext uri="{FF2B5EF4-FFF2-40B4-BE49-F238E27FC236}">
                <a16:creationId xmlns:a16="http://schemas.microsoft.com/office/drawing/2014/main" id="{C26F2D11-8C75-441B-A146-86CC584FC1BD}"/>
              </a:ext>
            </a:extLst>
          </p:cNvPr>
          <p:cNvSpPr txBox="1">
            <a:spLocks/>
          </p:cNvSpPr>
          <p:nvPr/>
        </p:nvSpPr>
        <p:spPr>
          <a:xfrm>
            <a:off x="0" y="1"/>
            <a:ext cx="12192000" cy="97263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6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800" dirty="0"/>
              <a:t>A few things you can do with ML.NET …</a:t>
            </a:r>
          </a:p>
        </p:txBody>
      </p:sp>
      <p:sp>
        <p:nvSpPr>
          <p:cNvPr id="43" name="Rectangle 42">
            <a:extLst>
              <a:ext uri="{FF2B5EF4-FFF2-40B4-BE49-F238E27FC236}">
                <a16:creationId xmlns:a16="http://schemas.microsoft.com/office/drawing/2014/main" id="{8F2BA5D9-17D6-47E3-AFF6-09FFC3A3A391}"/>
              </a:ext>
            </a:extLst>
          </p:cNvPr>
          <p:cNvSpPr/>
          <p:nvPr/>
        </p:nvSpPr>
        <p:spPr bwMode="auto">
          <a:xfrm>
            <a:off x="683463" y="1838725"/>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839612" y="2003016"/>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54" name="TextBox 53">
            <a:extLst>
              <a:ext uri="{FF2B5EF4-FFF2-40B4-BE49-F238E27FC236}">
                <a16:creationId xmlns:a16="http://schemas.microsoft.com/office/drawing/2014/main" id="{96C2CA81-6E24-486D-8CD5-6BB10B097A6D}"/>
              </a:ext>
            </a:extLst>
          </p:cNvPr>
          <p:cNvSpPr txBox="1"/>
          <p:nvPr/>
        </p:nvSpPr>
        <p:spPr>
          <a:xfrm>
            <a:off x="1368792" y="1839571"/>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Sentiment Analysis</a:t>
            </a:r>
          </a:p>
        </p:txBody>
      </p:sp>
    </p:spTree>
    <p:extLst>
      <p:ext uri="{BB962C8B-B14F-4D97-AF65-F5344CB8AC3E}">
        <p14:creationId xmlns:p14="http://schemas.microsoft.com/office/powerpoint/2010/main" val="19972927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5F532C-A791-44AD-84EB-9769E63795A0}"/>
              </a:ext>
            </a:extLst>
          </p:cNvPr>
          <p:cNvSpPr/>
          <p:nvPr/>
        </p:nvSpPr>
        <p:spPr bwMode="auto">
          <a:xfrm>
            <a:off x="-104272" y="-10664"/>
            <a:ext cx="12296272" cy="949673"/>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5DE3BEC0-007F-4E8A-B331-661900177C09}"/>
              </a:ext>
            </a:extLst>
          </p:cNvPr>
          <p:cNvSpPr>
            <a:spLocks noChangeArrowheads="1"/>
          </p:cNvSpPr>
          <p:nvPr/>
        </p:nvSpPr>
        <p:spPr bwMode="auto">
          <a:xfrm>
            <a:off x="270067" y="1421016"/>
            <a:ext cx="5277832" cy="866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42" numCol="1" anchor="ctr" anchorCtr="0" compatLnSpc="1">
            <a:prstTxWarp prst="textNoShape">
              <a:avLst/>
            </a:prstTxWarp>
            <a:spAutoFit/>
          </a:bodyPr>
          <a:lstStyle/>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err="1">
                <a:ln>
                  <a:noFill/>
                </a:ln>
                <a:solidFill>
                  <a:srgbClr val="505050"/>
                </a:solidFill>
                <a:effectLst/>
                <a:uLnTx/>
                <a:uFillTx/>
                <a:latin typeface="Segoe UI Semilight"/>
                <a:ea typeface="+mn-ea"/>
                <a:cs typeface="+mn-cs"/>
                <a:hlinkClick r:id="rId3"/>
              </a:rPr>
              <a:t>RayGun</a:t>
            </a:r>
            <a:endParaRPr kumimoji="0" lang="en-US" alt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505050"/>
                </a:solidFill>
                <a:effectLst/>
                <a:uLnTx/>
                <a:uFillTx/>
                <a:latin typeface="Segoe UI Semilight"/>
                <a:ea typeface="+mn-ea"/>
                <a:cs typeface="+mn-cs"/>
              </a:rPr>
              <a:t>"Using the same-size server, we were able to go from 1,000 requests per second per node with Node.js to 20,000 requests per second with .NET Core."</a:t>
            </a: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a:ln>
                  <a:noFill/>
                </a:ln>
                <a:solidFill>
                  <a:srgbClr val="505050"/>
                </a:solidFill>
                <a:effectLst/>
                <a:uLnTx/>
                <a:uFillTx/>
                <a:latin typeface="Segoe UI Semilight"/>
                <a:ea typeface="+mn-ea"/>
                <a:cs typeface="+mn-cs"/>
              </a:rPr>
              <a:t>- John-Daniel Trask, CEO and Co-Founder</a:t>
            </a:r>
            <a:endParaRPr kumimoji="0" lang="en-US" alt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352B186A-E587-43F1-996A-262849F45A0A}"/>
              </a:ext>
            </a:extLst>
          </p:cNvPr>
          <p:cNvSpPr/>
          <p:nvPr/>
        </p:nvSpPr>
        <p:spPr>
          <a:xfrm>
            <a:off x="6542744" y="1328748"/>
            <a:ext cx="505445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505050"/>
                </a:solidFill>
                <a:effectLst/>
                <a:uLnTx/>
                <a:uFillTx/>
                <a:latin typeface="Segoe UI Semilight"/>
                <a:ea typeface="+mn-ea"/>
                <a:cs typeface="+mn-cs"/>
                <a:hlinkClick r:id="rId4"/>
              </a:rPr>
              <a:t>AstroReality</a:t>
            </a: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4"/>
              </a:rPr>
              <a:t>, Quantum Technologies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"We think .NET Core is mature, very powerful, and a great choice for advanced modern apps."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Zerlot</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Ma, Cofounder and CEO</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DB8205C-6BD5-49A0-9D8B-89370139BB2B}"/>
              </a:ext>
            </a:extLst>
          </p:cNvPr>
          <p:cNvSpPr/>
          <p:nvPr/>
        </p:nvSpPr>
        <p:spPr>
          <a:xfrm>
            <a:off x="432833" y="2519384"/>
            <a:ext cx="4952298"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5"/>
              </a:rPr>
              <a:t>Jet.com Inc.</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"The event-driven, microservices paradigm eliminated a lot of the overhead that comes with a service-oriented architecture."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Mike Hanrahan, CTO</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 name="Rectangle 8">
            <a:extLst>
              <a:ext uri="{FF2B5EF4-FFF2-40B4-BE49-F238E27FC236}">
                <a16:creationId xmlns:a16="http://schemas.microsoft.com/office/drawing/2014/main" id="{BC02D88A-4E6A-4EC5-9B88-87496C1483AF}"/>
              </a:ext>
            </a:extLst>
          </p:cNvPr>
          <p:cNvSpPr/>
          <p:nvPr/>
        </p:nvSpPr>
        <p:spPr>
          <a:xfrm>
            <a:off x="6371604" y="2519383"/>
            <a:ext cx="5396739" cy="101566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6"/>
              </a:rPr>
              <a:t>Tencent</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“The cross-platform capabilities of .NET Core were very important to us. Also, Microsoft designed .NET Core with a microservice architecture in mind, and that fits right in with our redesign plans.”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Shanyou</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Zhang: Senior Software Architect</a:t>
            </a:r>
          </a:p>
        </p:txBody>
      </p:sp>
      <p:sp>
        <p:nvSpPr>
          <p:cNvPr id="10" name="Rectangle 9">
            <a:extLst>
              <a:ext uri="{FF2B5EF4-FFF2-40B4-BE49-F238E27FC236}">
                <a16:creationId xmlns:a16="http://schemas.microsoft.com/office/drawing/2014/main" id="{245FB8EB-E04C-4C00-BF2C-EB243B89B45D}"/>
              </a:ext>
            </a:extLst>
          </p:cNvPr>
          <p:cNvSpPr/>
          <p:nvPr/>
        </p:nvSpPr>
        <p:spPr>
          <a:xfrm>
            <a:off x="432832" y="3719543"/>
            <a:ext cx="5049266" cy="120032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7"/>
              </a:rPr>
              <a:t>Age of Ascent, Illyriad Games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"Our game microservices are built using ASP.NET Core which gives us superior performance. ASP.NET is open source, that allows us to contribute back to it if we have any performance issues which Microsoft review and together we make a better product."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Ben Adams, CTO and Co-founder</a:t>
            </a: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p>
        </p:txBody>
      </p:sp>
      <p:sp>
        <p:nvSpPr>
          <p:cNvPr id="11" name="Rectangle 10">
            <a:extLst>
              <a:ext uri="{FF2B5EF4-FFF2-40B4-BE49-F238E27FC236}">
                <a16:creationId xmlns:a16="http://schemas.microsoft.com/office/drawing/2014/main" id="{71870DD7-638F-47BC-852A-E70967308B18}"/>
              </a:ext>
            </a:extLst>
          </p:cNvPr>
          <p:cNvSpPr/>
          <p:nvPr/>
        </p:nvSpPr>
        <p:spPr>
          <a:xfrm>
            <a:off x="6428174" y="3795414"/>
            <a:ext cx="5340169" cy="138499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505050"/>
                </a:solidFill>
                <a:effectLst/>
                <a:uLnTx/>
                <a:uFillTx/>
                <a:latin typeface="Segoe UI Semilight"/>
                <a:ea typeface="+mn-ea"/>
                <a:cs typeface="+mn-cs"/>
                <a:hlinkClick r:id="rId8"/>
              </a:rPr>
              <a:t>NetEase</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".NET Core doesn't just help us get to market faster, it also enables our developers to focus on the core logic and what really matters, our players' experience. They don't have to deal with the communication gap and different ways of implementing the algorithm on the back and front end. They can just work on finding better ways to implement their ideas."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Feng Zhou, Product Director</a:t>
            </a: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p>
        </p:txBody>
      </p:sp>
      <p:sp>
        <p:nvSpPr>
          <p:cNvPr id="12" name="Rectangle 11">
            <a:extLst>
              <a:ext uri="{FF2B5EF4-FFF2-40B4-BE49-F238E27FC236}">
                <a16:creationId xmlns:a16="http://schemas.microsoft.com/office/drawing/2014/main" id="{E4C1B003-D344-4A0C-88DC-CB24E928B118}"/>
              </a:ext>
            </a:extLst>
          </p:cNvPr>
          <p:cNvSpPr/>
          <p:nvPr/>
        </p:nvSpPr>
        <p:spPr>
          <a:xfrm>
            <a:off x="136044" y="5364852"/>
            <a:ext cx="5545875"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9"/>
              </a:rPr>
              <a:t>United Parcel Service (UPS)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"Xamarin allowed us to develop a single code base in C# and deploy the application to two completely different mobile phone ecosystems."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Scott Hildebrand, Application Development Manager</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4" name="Picture 13">
            <a:extLst>
              <a:ext uri="{FF2B5EF4-FFF2-40B4-BE49-F238E27FC236}">
                <a16:creationId xmlns:a16="http://schemas.microsoft.com/office/drawing/2014/main" id="{23390BE5-DC21-431F-9512-1205E6DDE02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74275" y="184491"/>
            <a:ext cx="1713194" cy="476785"/>
          </a:xfrm>
          <a:prstGeom prst="rect">
            <a:avLst/>
          </a:prstGeom>
        </p:spPr>
      </p:pic>
      <p:sp>
        <p:nvSpPr>
          <p:cNvPr id="15" name="Rectangle 14">
            <a:extLst>
              <a:ext uri="{FF2B5EF4-FFF2-40B4-BE49-F238E27FC236}">
                <a16:creationId xmlns:a16="http://schemas.microsoft.com/office/drawing/2014/main" id="{87C83416-E600-4666-A108-1DC1494A8CCC}"/>
              </a:ext>
            </a:extLst>
          </p:cNvPr>
          <p:cNvSpPr/>
          <p:nvPr/>
        </p:nvSpPr>
        <p:spPr>
          <a:xfrm>
            <a:off x="6428174" y="5495256"/>
            <a:ext cx="539673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11"/>
              </a:rPr>
              <a:t>GoDaddy</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“Services can be developed more quickly, perform faster in production, and scale better if they’re written using .NET Core with C#.”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Jeremiah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Gowdy</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Principal Software Architect</a:t>
            </a:r>
          </a:p>
        </p:txBody>
      </p:sp>
      <p:pic>
        <p:nvPicPr>
          <p:cNvPr id="6" name="Picture 5">
            <a:extLst>
              <a:ext uri="{FF2B5EF4-FFF2-40B4-BE49-F238E27FC236}">
                <a16:creationId xmlns:a16="http://schemas.microsoft.com/office/drawing/2014/main" id="{59ED785E-0EF8-4A62-9608-D74E4CAD8FE2}"/>
              </a:ext>
            </a:extLst>
          </p:cNvPr>
          <p:cNvPicPr>
            <a:picLocks noChangeAspect="1"/>
          </p:cNvPicPr>
          <p:nvPr/>
        </p:nvPicPr>
        <p:blipFill>
          <a:blip r:embed="rId12"/>
          <a:stretch>
            <a:fillRect/>
          </a:stretch>
        </p:blipFill>
        <p:spPr>
          <a:xfrm>
            <a:off x="-318212" y="272079"/>
            <a:ext cx="1176558" cy="373510"/>
          </a:xfrm>
          <a:prstGeom prst="rect">
            <a:avLst/>
          </a:prstGeom>
        </p:spPr>
      </p:pic>
      <p:pic>
        <p:nvPicPr>
          <p:cNvPr id="17" name="Picture 16">
            <a:extLst>
              <a:ext uri="{FF2B5EF4-FFF2-40B4-BE49-F238E27FC236}">
                <a16:creationId xmlns:a16="http://schemas.microsoft.com/office/drawing/2014/main" id="{9826F6E7-9E8B-4E7B-B01C-D47299504B15}"/>
              </a:ext>
            </a:extLst>
          </p:cNvPr>
          <p:cNvPicPr>
            <a:picLocks noChangeAspect="1"/>
          </p:cNvPicPr>
          <p:nvPr/>
        </p:nvPicPr>
        <p:blipFill>
          <a:blip r:embed="rId13"/>
          <a:stretch>
            <a:fillRect/>
          </a:stretch>
        </p:blipFill>
        <p:spPr>
          <a:xfrm>
            <a:off x="1553876" y="272079"/>
            <a:ext cx="924438" cy="373510"/>
          </a:xfrm>
          <a:prstGeom prst="rect">
            <a:avLst/>
          </a:prstGeom>
        </p:spPr>
      </p:pic>
      <p:pic>
        <p:nvPicPr>
          <p:cNvPr id="19" name="Picture 18">
            <a:extLst>
              <a:ext uri="{FF2B5EF4-FFF2-40B4-BE49-F238E27FC236}">
                <a16:creationId xmlns:a16="http://schemas.microsoft.com/office/drawing/2014/main" id="{AFA6151D-D623-48BD-BFCA-5B9706B5FBA7}"/>
              </a:ext>
            </a:extLst>
          </p:cNvPr>
          <p:cNvPicPr>
            <a:picLocks noChangeAspect="1"/>
          </p:cNvPicPr>
          <p:nvPr/>
        </p:nvPicPr>
        <p:blipFill>
          <a:blip r:embed="rId14"/>
          <a:stretch>
            <a:fillRect/>
          </a:stretch>
        </p:blipFill>
        <p:spPr>
          <a:xfrm>
            <a:off x="11447248" y="199241"/>
            <a:ext cx="1092518" cy="420199"/>
          </a:xfrm>
          <a:prstGeom prst="rect">
            <a:avLst/>
          </a:prstGeom>
        </p:spPr>
      </p:pic>
      <p:pic>
        <p:nvPicPr>
          <p:cNvPr id="21" name="Picture 20">
            <a:extLst>
              <a:ext uri="{FF2B5EF4-FFF2-40B4-BE49-F238E27FC236}">
                <a16:creationId xmlns:a16="http://schemas.microsoft.com/office/drawing/2014/main" id="{BDAC0405-2E9B-4F5D-9D68-0E34336FCD83}"/>
              </a:ext>
            </a:extLst>
          </p:cNvPr>
          <p:cNvPicPr>
            <a:picLocks noChangeAspect="1"/>
          </p:cNvPicPr>
          <p:nvPr/>
        </p:nvPicPr>
        <p:blipFill>
          <a:blip r:embed="rId15"/>
          <a:stretch>
            <a:fillRect/>
          </a:stretch>
        </p:blipFill>
        <p:spPr>
          <a:xfrm>
            <a:off x="8182997" y="282214"/>
            <a:ext cx="1475366" cy="280133"/>
          </a:xfrm>
          <a:prstGeom prst="rect">
            <a:avLst/>
          </a:prstGeom>
        </p:spPr>
      </p:pic>
      <p:pic>
        <p:nvPicPr>
          <p:cNvPr id="23" name="Picture 22">
            <a:extLst>
              <a:ext uri="{FF2B5EF4-FFF2-40B4-BE49-F238E27FC236}">
                <a16:creationId xmlns:a16="http://schemas.microsoft.com/office/drawing/2014/main" id="{83FDD2A5-7292-41F2-86F5-4654CB315DD9}"/>
              </a:ext>
            </a:extLst>
          </p:cNvPr>
          <p:cNvPicPr>
            <a:picLocks noChangeAspect="1"/>
          </p:cNvPicPr>
          <p:nvPr/>
        </p:nvPicPr>
        <p:blipFill>
          <a:blip r:embed="rId16"/>
          <a:stretch>
            <a:fillRect/>
          </a:stretch>
        </p:blipFill>
        <p:spPr>
          <a:xfrm>
            <a:off x="3173842" y="245929"/>
            <a:ext cx="1904903" cy="373510"/>
          </a:xfrm>
          <a:prstGeom prst="rect">
            <a:avLst/>
          </a:prstGeom>
        </p:spPr>
      </p:pic>
      <p:pic>
        <p:nvPicPr>
          <p:cNvPr id="25" name="Picture 24">
            <a:extLst>
              <a:ext uri="{FF2B5EF4-FFF2-40B4-BE49-F238E27FC236}">
                <a16:creationId xmlns:a16="http://schemas.microsoft.com/office/drawing/2014/main" id="{91A9C58A-86E1-446C-AC87-62E9E28E3FD8}"/>
              </a:ext>
            </a:extLst>
          </p:cNvPr>
          <p:cNvPicPr>
            <a:picLocks noChangeAspect="1"/>
          </p:cNvPicPr>
          <p:nvPr/>
        </p:nvPicPr>
        <p:blipFill>
          <a:blip r:embed="rId17"/>
          <a:stretch>
            <a:fillRect/>
          </a:stretch>
        </p:blipFill>
        <p:spPr>
          <a:xfrm>
            <a:off x="10354018" y="150379"/>
            <a:ext cx="466888" cy="560266"/>
          </a:xfrm>
          <a:prstGeom prst="rect">
            <a:avLst/>
          </a:prstGeom>
        </p:spPr>
      </p:pic>
      <p:sp>
        <p:nvSpPr>
          <p:cNvPr id="2" name="TextBox 1">
            <a:extLst>
              <a:ext uri="{FF2B5EF4-FFF2-40B4-BE49-F238E27FC236}">
                <a16:creationId xmlns:a16="http://schemas.microsoft.com/office/drawing/2014/main" id="{43B8D2DA-801E-4BC4-8972-34E4E2373F32}"/>
              </a:ext>
            </a:extLst>
          </p:cNvPr>
          <p:cNvSpPr txBox="1"/>
          <p:nvPr/>
        </p:nvSpPr>
        <p:spPr>
          <a:xfrm>
            <a:off x="3339834" y="6470494"/>
            <a:ext cx="5408060"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And many more: </a:t>
            </a: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hlinkClick r:id="rId18"/>
              </a:rPr>
              <a:t>microsoft.com/net/customers</a:t>
            </a:r>
            <a:endPar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8504368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2677656"/>
          </a:xfrm>
        </p:spPr>
        <p:txBody>
          <a:bodyPr/>
          <a:lstStyle/>
          <a:p>
            <a:r>
              <a:rPr lang="en-US" dirty="0"/>
              <a:t>Demo: </a:t>
            </a:r>
            <a:br>
              <a:rPr lang="en-US" dirty="0"/>
            </a:br>
            <a:r>
              <a:rPr lang="en-US" dirty="0"/>
              <a:t>Razor Components </a:t>
            </a:r>
            <a:br>
              <a:rPr lang="en-US" dirty="0"/>
            </a:br>
            <a:r>
              <a:rPr lang="en-US" dirty="0"/>
              <a:t>ML.NET</a:t>
            </a:r>
          </a:p>
        </p:txBody>
      </p:sp>
    </p:spTree>
    <p:extLst>
      <p:ext uri="{BB962C8B-B14F-4D97-AF65-F5344CB8AC3E}">
        <p14:creationId xmlns:p14="http://schemas.microsoft.com/office/powerpoint/2010/main" val="2811152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sp>
        <p:nvSpPr>
          <p:cNvPr id="3" name="Rectangle 2">
            <a:extLst>
              <a:ext uri="{FF2B5EF4-FFF2-40B4-BE49-F238E27FC236}">
                <a16:creationId xmlns:a16="http://schemas.microsoft.com/office/drawing/2014/main" id="{18CDB90B-846E-40F1-B3F3-8C03788D1851}"/>
              </a:ext>
            </a:extLst>
          </p:cNvPr>
          <p:cNvSpPr/>
          <p:nvPr/>
        </p:nvSpPr>
        <p:spPr>
          <a:xfrm>
            <a:off x="4528511" y="5925962"/>
            <a:ext cx="3279231" cy="769441"/>
          </a:xfrm>
          <a:prstGeom prst="rect">
            <a:avLst/>
          </a:prstGeom>
        </p:spPr>
        <p:txBody>
          <a:bodyPr wrap="square">
            <a:spAutoFit/>
          </a:bodyPr>
          <a:lstStyle/>
          <a:p>
            <a:r>
              <a:rPr lang="en-US" sz="4400" dirty="0">
                <a:hlinkClick r:id="rId17"/>
              </a:rPr>
              <a:t>www.dot.net</a:t>
            </a:r>
            <a:endParaRPr lang="en-US" sz="4400" dirty="0"/>
          </a:p>
        </p:txBody>
      </p:sp>
    </p:spTree>
    <p:extLst>
      <p:ext uri="{BB962C8B-B14F-4D97-AF65-F5344CB8AC3E}">
        <p14:creationId xmlns:p14="http://schemas.microsoft.com/office/powerpoint/2010/main" val="1911084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par>
                          <p:cTn id="60" fill="hold">
                            <p:stCondLst>
                              <p:cond delay="5750"/>
                            </p:stCondLst>
                            <p:childTnLst>
                              <p:par>
                                <p:cTn id="61" presetID="10" presetClass="entr" presetSubtype="0" fill="hold" grpId="0" nodeType="after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merican cancer society logo">
            <a:hlinkClick r:id="rId3"/>
            <a:extLst>
              <a:ext uri="{FF2B5EF4-FFF2-40B4-BE49-F238E27FC236}">
                <a16:creationId xmlns:a16="http://schemas.microsoft.com/office/drawing/2014/main" id="{828E406A-4FFF-4D6E-A3D4-ADD5C54E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57549"/>
            <a:ext cx="5294414" cy="3176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929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020B-AAA0-D149-9C29-90A0B5C9EF8C}"/>
              </a:ext>
            </a:extLst>
          </p:cNvPr>
          <p:cNvSpPr>
            <a:spLocks noGrp="1"/>
          </p:cNvSpPr>
          <p:nvPr>
            <p:ph type="title" idx="4294967295"/>
          </p:nvPr>
        </p:nvSpPr>
        <p:spPr>
          <a:xfrm>
            <a:off x="1" y="288925"/>
            <a:ext cx="12192000" cy="1486561"/>
          </a:xfrm>
        </p:spPr>
        <p:txBody>
          <a:bodyPr wrap="square">
            <a:spAutoFit/>
          </a:bodyPr>
          <a:lstStyle/>
          <a:p>
            <a:pPr algn="ctr"/>
            <a:r>
              <a:rPr lang="en-US" sz="6600" b="1" dirty="0">
                <a:solidFill>
                  <a:schemeClr val="bg1"/>
                </a:solidFill>
                <a:latin typeface="Segoe UI Semibold" panose="020B0502040204020203" pitchFamily="34" charset="0"/>
                <a:cs typeface="Segoe UI Semibold" panose="020B0502040204020203" pitchFamily="34" charset="0"/>
              </a:rPr>
              <a:t>.NET</a:t>
            </a:r>
            <a:br>
              <a:rPr lang="en-US" sz="4800" b="1" dirty="0">
                <a:solidFill>
                  <a:schemeClr val="bg1"/>
                </a:solidFill>
                <a:latin typeface="Segoe UI Semibold" panose="020B0502040204020203" pitchFamily="34" charset="0"/>
                <a:cs typeface="Segoe UI Semibold" panose="020B0502040204020203" pitchFamily="34" charset="0"/>
              </a:rPr>
            </a:br>
            <a:r>
              <a:rPr lang="en-US" sz="2800" b="1" dirty="0">
                <a:solidFill>
                  <a:schemeClr val="bg1"/>
                </a:solidFill>
                <a:latin typeface="Segoe UI Semibold" panose="020B0502040204020203" pitchFamily="34" charset="0"/>
                <a:cs typeface="Segoe UI Semibold" panose="020B0502040204020203" pitchFamily="34" charset="0"/>
              </a:rPr>
              <a:t>Open Source &amp; Cross-Platform</a:t>
            </a:r>
          </a:p>
        </p:txBody>
      </p:sp>
      <p:sp>
        <p:nvSpPr>
          <p:cNvPr id="12" name="TextBox 11">
            <a:extLst>
              <a:ext uri="{FF2B5EF4-FFF2-40B4-BE49-F238E27FC236}">
                <a16:creationId xmlns:a16="http://schemas.microsoft.com/office/drawing/2014/main" id="{220E1D07-3672-A74D-8376-93DB5DB43595}"/>
              </a:ext>
            </a:extLst>
          </p:cNvPr>
          <p:cNvSpPr txBox="1"/>
          <p:nvPr/>
        </p:nvSpPr>
        <p:spPr>
          <a:xfrm>
            <a:off x="2711316" y="4886854"/>
            <a:ext cx="280335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.NET Core</a:t>
            </a:r>
            <a:r>
              <a:rPr kumimoji="0" lang="en-US" sz="2000" b="0" i="0" u="none" strike="noStrike" kern="1200" cap="none" spc="0" normalizeH="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FFFFFF"/>
                </a:solidFill>
                <a:effectLst/>
                <a:uLnTx/>
                <a:uFillTx/>
                <a:latin typeface="Segoe UI"/>
                <a:ea typeface="+mn-ea"/>
                <a:cs typeface="+mn-cs"/>
              </a:rPr>
              <a:t>developers</a:t>
            </a:r>
          </a:p>
        </p:txBody>
      </p:sp>
      <p:sp>
        <p:nvSpPr>
          <p:cNvPr id="17" name="Oval 16">
            <a:extLst>
              <a:ext uri="{FF2B5EF4-FFF2-40B4-BE49-F238E27FC236}">
                <a16:creationId xmlns:a16="http://schemas.microsoft.com/office/drawing/2014/main" id="{36B317AB-1FFA-0B47-8EF3-E6541A1AD13D}"/>
              </a:ext>
            </a:extLst>
          </p:cNvPr>
          <p:cNvSpPr/>
          <p:nvPr/>
        </p:nvSpPr>
        <p:spPr>
          <a:xfrm>
            <a:off x="2909024" y="2171351"/>
            <a:ext cx="2515298" cy="251529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750K</a:t>
            </a:r>
          </a:p>
        </p:txBody>
      </p:sp>
      <p:sp>
        <p:nvSpPr>
          <p:cNvPr id="13" name="TextBox 12">
            <a:extLst>
              <a:ext uri="{FF2B5EF4-FFF2-40B4-BE49-F238E27FC236}">
                <a16:creationId xmlns:a16="http://schemas.microsoft.com/office/drawing/2014/main" id="{5AD442E2-EDDF-D349-BF4E-DC12F57F18C4}"/>
              </a:ext>
            </a:extLst>
          </p:cNvPr>
          <p:cNvSpPr txBox="1"/>
          <p:nvPr/>
        </p:nvSpPr>
        <p:spPr>
          <a:xfrm>
            <a:off x="6689467" y="4886854"/>
            <a:ext cx="266367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New .NET developers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 last year</a:t>
            </a:r>
          </a:p>
        </p:txBody>
      </p:sp>
      <p:sp>
        <p:nvSpPr>
          <p:cNvPr id="18" name="Oval 17">
            <a:extLst>
              <a:ext uri="{FF2B5EF4-FFF2-40B4-BE49-F238E27FC236}">
                <a16:creationId xmlns:a16="http://schemas.microsoft.com/office/drawing/2014/main" id="{48FBF030-52CC-C445-8AD2-00A7462C7184}"/>
              </a:ext>
            </a:extLst>
          </p:cNvPr>
          <p:cNvSpPr/>
          <p:nvPr/>
        </p:nvSpPr>
        <p:spPr>
          <a:xfrm>
            <a:off x="6763652" y="2171351"/>
            <a:ext cx="2515298" cy="251529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+1M</a:t>
            </a:r>
          </a:p>
        </p:txBody>
      </p:sp>
    </p:spTree>
    <p:extLst>
      <p:ext uri="{BB962C8B-B14F-4D97-AF65-F5344CB8AC3E}">
        <p14:creationId xmlns:p14="http://schemas.microsoft.com/office/powerpoint/2010/main" val="4240756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4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animBg="1"/>
      <p:bldP spid="13" grpId="0"/>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71FAE0-834B-4678-A234-0D03458E0300}"/>
              </a:ext>
            </a:extLst>
          </p:cNvPr>
          <p:cNvSpPr/>
          <p:nvPr/>
        </p:nvSpPr>
        <p:spPr bwMode="auto">
          <a:xfrm>
            <a:off x="853440" y="1511808"/>
            <a:ext cx="10229088" cy="24749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a:latin typeface="+mj-lt"/>
              </a:rPr>
              <a:t>“We are honored that Microsoft has made it a priority to improve ASP.NET’s performance in these benchmarks, and in so doing, improve the performance of all applications built on ASP.NET. </a:t>
            </a:r>
          </a:p>
          <a:p>
            <a:pPr algn="ctr" defTabSz="932472" fontAlgn="base">
              <a:lnSpc>
                <a:spcPct val="90000"/>
              </a:lnSpc>
              <a:spcBef>
                <a:spcPct val="0"/>
              </a:spcBef>
              <a:spcAft>
                <a:spcPct val="0"/>
              </a:spcAft>
            </a:pPr>
            <a:endParaRPr lang="en-US" sz="3200">
              <a:latin typeface="+mj-lt"/>
            </a:endParaRPr>
          </a:p>
          <a:p>
            <a:pPr algn="ctr" defTabSz="932472" fontAlgn="base">
              <a:lnSpc>
                <a:spcPct val="90000"/>
              </a:lnSpc>
              <a:spcBef>
                <a:spcPct val="0"/>
              </a:spcBef>
              <a:spcAft>
                <a:spcPct val="0"/>
              </a:spcAft>
            </a:pPr>
            <a:r>
              <a:rPr lang="en-US" sz="3200">
                <a:latin typeface="+mj-lt"/>
              </a:rPr>
              <a:t>We believe this to be the most significant performance improvement that this project has ever seen.”</a:t>
            </a:r>
          </a:p>
          <a:p>
            <a:pPr algn="ctr" defTabSz="932472" fontAlgn="base">
              <a:lnSpc>
                <a:spcPct val="90000"/>
              </a:lnSpc>
              <a:spcBef>
                <a:spcPct val="0"/>
              </a:spcBef>
              <a:spcAft>
                <a:spcPct val="0"/>
              </a:spcAft>
            </a:pPr>
            <a:r>
              <a:rPr lang="en-US" sz="3200" i="1">
                <a:gradFill>
                  <a:gsLst>
                    <a:gs pos="0">
                      <a:srgbClr val="FFFFFF"/>
                    </a:gs>
                    <a:gs pos="100000">
                      <a:srgbClr val="FFFFFF"/>
                    </a:gs>
                  </a:gsLst>
                  <a:lin ang="5400000" scaled="0"/>
                </a:gradFill>
                <a:ea typeface="Segoe UI" pitchFamily="34" charset="0"/>
                <a:cs typeface="Segoe UI" pitchFamily="34" charset="0"/>
              </a:rPr>
              <a:t>- </a:t>
            </a:r>
            <a:r>
              <a:rPr lang="en-US" sz="3200" i="1" err="1">
                <a:gradFill>
                  <a:gsLst>
                    <a:gs pos="0">
                      <a:srgbClr val="FFFFFF"/>
                    </a:gs>
                    <a:gs pos="100000">
                      <a:srgbClr val="FFFFFF"/>
                    </a:gs>
                  </a:gsLst>
                  <a:lin ang="5400000" scaled="0"/>
                </a:gradFill>
                <a:ea typeface="Segoe UI" pitchFamily="34" charset="0"/>
                <a:cs typeface="Segoe UI" pitchFamily="34" charset="0"/>
              </a:rPr>
              <a:t>TechEmpower</a:t>
            </a:r>
            <a:endParaRPr lang="en-US" sz="2400" i="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4352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5100984"/>
            <a:ext cx="12191999" cy="175701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 name="Rectangle 3">
            <a:extLst>
              <a:ext uri="{FF2B5EF4-FFF2-40B4-BE49-F238E27FC236}">
                <a16:creationId xmlns:a16="http://schemas.microsoft.com/office/drawing/2014/main" id="{DCC2DE77-0AB9-47B6-8DBF-7920B8615937}"/>
              </a:ext>
            </a:extLst>
          </p:cNvPr>
          <p:cNvSpPr/>
          <p:nvPr/>
        </p:nvSpPr>
        <p:spPr>
          <a:xfrm>
            <a:off x="1085285" y="5260665"/>
            <a:ext cx="10021427" cy="1643527"/>
          </a:xfrm>
          <a:prstGeom prst="rect">
            <a:avLst/>
          </a:prstGeom>
        </p:spPr>
        <p:txBody>
          <a:bodyPr wrap="square">
            <a:spAutoFit/>
          </a:bodyPr>
          <a:lstStyle/>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Raygun</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hlinkClick r:id="rId3"/>
              </a:rPr>
              <a:t>www.dot.net/customers</a:t>
            </a: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rPr>
              <a:t>    </a:t>
            </a:r>
          </a:p>
        </p:txBody>
      </p:sp>
      <p:sp>
        <p:nvSpPr>
          <p:cNvPr id="6" name="Rectangle 5">
            <a:extLst>
              <a:ext uri="{FF2B5EF4-FFF2-40B4-BE49-F238E27FC236}">
                <a16:creationId xmlns:a16="http://schemas.microsoft.com/office/drawing/2014/main" id="{942E461A-95EE-49AD-B16C-AE7C4BE39B49}"/>
              </a:ext>
            </a:extLst>
          </p:cNvPr>
          <p:cNvSpPr/>
          <p:nvPr/>
        </p:nvSpPr>
        <p:spPr>
          <a:xfrm>
            <a:off x="0" y="4741581"/>
            <a:ext cx="12192000" cy="276999"/>
          </a:xfrm>
          <a:prstGeom prst="rect">
            <a:avLst/>
          </a:prstGeom>
        </p:spPr>
        <p:txBody>
          <a:bodyPr wrap="square">
            <a:spAutoFit/>
          </a:bodyPr>
          <a:lstStyle/>
          <a:p>
            <a:pPr algn="ctr"/>
            <a:r>
              <a:rPr lang="en-US" sz="1200">
                <a:solidFill>
                  <a:srgbClr val="999999"/>
                </a:solidFill>
              </a:rPr>
              <a:t>Data sourced from official tests available at </a:t>
            </a:r>
            <a:r>
              <a:rPr lang="en-US" sz="1200" u="sng" err="1">
                <a:solidFill>
                  <a:srgbClr val="512BD4"/>
                </a:solidFill>
                <a:hlinkClick r:id="rId4"/>
              </a:rPr>
              <a:t>TechEmpower</a:t>
            </a:r>
            <a:r>
              <a:rPr lang="en-US" sz="1200" u="sng">
                <a:solidFill>
                  <a:srgbClr val="512BD4"/>
                </a:solidFill>
                <a:hlinkClick r:id="rId4"/>
              </a:rPr>
              <a:t> Round 16</a:t>
            </a:r>
            <a:r>
              <a:rPr lang="en-US" sz="1200">
                <a:solidFill>
                  <a:srgbClr val="999999"/>
                </a:solidFill>
              </a:rPr>
              <a:t>.</a:t>
            </a:r>
            <a:endParaRPr lang="en-US" sz="1200"/>
          </a:p>
        </p:txBody>
      </p:sp>
      <p:pic>
        <p:nvPicPr>
          <p:cNvPr id="2" name="Graphic 1">
            <a:extLst>
              <a:ext uri="{FF2B5EF4-FFF2-40B4-BE49-F238E27FC236}">
                <a16:creationId xmlns:a16="http://schemas.microsoft.com/office/drawing/2014/main" id="{9EAE3279-BFE8-493E-9E65-30DEF4280E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21500" y="1615044"/>
            <a:ext cx="6876976" cy="3243856"/>
          </a:xfrm>
          <a:prstGeom prst="rect">
            <a:avLst/>
          </a:prstGeom>
        </p:spPr>
      </p:pic>
      <p:sp>
        <p:nvSpPr>
          <p:cNvPr id="9" name="Title 4">
            <a:extLst>
              <a:ext uri="{FF2B5EF4-FFF2-40B4-BE49-F238E27FC236}">
                <a16:creationId xmlns:a16="http://schemas.microsoft.com/office/drawing/2014/main" id="{29913A41-B860-4DDC-8FBA-DC0E3A9BA31E}"/>
              </a:ext>
            </a:extLst>
          </p:cNvPr>
          <p:cNvSpPr>
            <a:spLocks noGrp="1"/>
          </p:cNvSpPr>
          <p:nvPr>
            <p:ph type="title"/>
          </p:nvPr>
        </p:nvSpPr>
        <p:spPr>
          <a:xfrm>
            <a:off x="0" y="254192"/>
            <a:ext cx="12192000" cy="1486561"/>
          </a:xfrm>
        </p:spPr>
        <p:txBody>
          <a:bodyPr wrap="square">
            <a:spAutoFit/>
          </a:bodyPr>
          <a:lstStyle/>
          <a:p>
            <a:pPr algn="ctr"/>
            <a:r>
              <a:rPr lang="en-US" sz="6600" b="1" dirty="0">
                <a:latin typeface="Segoe UI Semibold" panose="020B0502040204020203" pitchFamily="34" charset="0"/>
                <a:cs typeface="Segoe UI Semibold" panose="020B0502040204020203" pitchFamily="34" charset="0"/>
              </a:rPr>
              <a:t>.NET</a:t>
            </a:r>
            <a:br>
              <a:rPr lang="en-US" sz="4800" b="1" dirty="0">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Faster than any other popular framework</a:t>
            </a:r>
          </a:p>
        </p:txBody>
      </p:sp>
    </p:spTree>
    <p:extLst>
      <p:ext uri="{BB962C8B-B14F-4D97-AF65-F5344CB8AC3E}">
        <p14:creationId xmlns:p14="http://schemas.microsoft.com/office/powerpoint/2010/main" val="3697316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a:xfrm>
            <a:off x="313943" y="520422"/>
            <a:ext cx="11018520" cy="553998"/>
          </a:xfrm>
        </p:spPr>
        <p:txBody>
          <a:bodyPr>
            <a:normAutofit fontScale="90000"/>
          </a:bodyPr>
          <a:lstStyle/>
          <a:p>
            <a:r>
              <a:rPr lang="en-US">
                <a:cs typeface="Segoe UI Light" panose="020B0502040204020203" pitchFamily="34" charset="0"/>
              </a:rPr>
              <a:t>.NET Core 2.1 on </a:t>
            </a:r>
            <a:r>
              <a:rPr lang="en-US" err="1">
                <a:cs typeface="Segoe UI Light" panose="020B0502040204020203" pitchFamily="34" charset="0"/>
              </a:rPr>
              <a:t>TechEmpower</a:t>
            </a:r>
            <a:endParaRPr lang="en-US">
              <a:cs typeface="Segoe UI Light" panose="020B0502040204020203" pitchFamily="34" charset="0"/>
            </a:endParaRPr>
          </a:p>
        </p:txBody>
      </p:sp>
      <p:graphicFrame>
        <p:nvGraphicFramePr>
          <p:cNvPr id="9" name="Chart 8">
            <a:extLst>
              <a:ext uri="{FF2B5EF4-FFF2-40B4-BE49-F238E27FC236}">
                <a16:creationId xmlns:a16="http://schemas.microsoft.com/office/drawing/2014/main" id="{E8670049-9069-4E33-81D1-D4EAC870D98A}"/>
              </a:ext>
            </a:extLst>
          </p:cNvPr>
          <p:cNvGraphicFramePr>
            <a:graphicFrameLocks/>
          </p:cNvGraphicFramePr>
          <p:nvPr>
            <p:extLst>
              <p:ext uri="{D42A27DB-BD31-4B8C-83A1-F6EECF244321}">
                <p14:modId xmlns:p14="http://schemas.microsoft.com/office/powerpoint/2010/main" val="1687108791"/>
              </p:ext>
            </p:extLst>
          </p:nvPr>
        </p:nvGraphicFramePr>
        <p:xfrm>
          <a:off x="1672396" y="1335505"/>
          <a:ext cx="8710862" cy="48727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EAEBE279-1D32-4ED0-9F71-3B7E780EEDFA}"/>
              </a:ext>
            </a:extLst>
          </p:cNvPr>
          <p:cNvSpPr/>
          <p:nvPr/>
        </p:nvSpPr>
        <p:spPr>
          <a:xfrm>
            <a:off x="0" y="6400800"/>
            <a:ext cx="1219200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999999"/>
                </a:solidFill>
                <a:effectLst/>
                <a:uLnTx/>
                <a:uFillTx/>
                <a:latin typeface="Segoe UI"/>
                <a:ea typeface="+mn-ea"/>
                <a:cs typeface="+mn-cs"/>
              </a:rPr>
              <a:t>Data sourced from official tests on </a:t>
            </a:r>
            <a:r>
              <a:rPr kumimoji="0" lang="en-US" sz="1400" b="0" i="0" u="none" strike="noStrike" kern="1200" cap="none" spc="0" normalizeH="0" baseline="0" noProof="0" err="1">
                <a:ln>
                  <a:noFill/>
                </a:ln>
                <a:solidFill>
                  <a:srgbClr val="999999"/>
                </a:solidFill>
                <a:effectLst/>
                <a:uLnTx/>
                <a:uFillTx/>
                <a:latin typeface="Segoe UI"/>
                <a:ea typeface="+mn-ea"/>
                <a:cs typeface="+mn-cs"/>
                <a:hlinkClick r:id="rId4"/>
              </a:rPr>
              <a:t>TechEmpower</a:t>
            </a:r>
            <a:r>
              <a:rPr kumimoji="0" lang="en-US" sz="1400" b="0" i="0" u="none" strike="noStrike" kern="1200" cap="none" spc="0" normalizeH="0" baseline="0" noProof="0">
                <a:ln>
                  <a:noFill/>
                </a:ln>
                <a:solidFill>
                  <a:srgbClr val="999999"/>
                </a:solidFill>
                <a:effectLst/>
                <a:uLnTx/>
                <a:uFillTx/>
                <a:latin typeface="Segoe UI"/>
                <a:ea typeface="+mn-ea"/>
                <a:cs typeface="+mn-cs"/>
                <a:hlinkClick r:id="rId4"/>
              </a:rPr>
              <a:t> round 16</a:t>
            </a:r>
            <a:r>
              <a:rPr kumimoji="0" lang="en-US" sz="1400" b="0" i="0" u="none" strike="noStrike" kern="1200" cap="none" spc="0" normalizeH="0" baseline="0" noProof="0">
                <a:ln>
                  <a:noFill/>
                </a:ln>
                <a:solidFill>
                  <a:srgbClr val="999999"/>
                </a:solidFill>
                <a:effectLst/>
                <a:uLnTx/>
                <a:uFillTx/>
                <a:latin typeface="Segoe UI"/>
                <a:ea typeface="+mn-ea"/>
                <a:cs typeface="+mn-cs"/>
              </a:rPr>
              <a:t>.</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21634DE8-2D71-4623-9871-0560AF25AE8C}"/>
              </a:ext>
            </a:extLst>
          </p:cNvPr>
          <p:cNvSpPr txBox="1"/>
          <p:nvPr/>
        </p:nvSpPr>
        <p:spPr>
          <a:xfrm rot="16200000">
            <a:off x="670101" y="3449470"/>
            <a:ext cx="169681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REQUESTS / SECOND</a:t>
            </a:r>
          </a:p>
        </p:txBody>
      </p:sp>
      <p:sp>
        <p:nvSpPr>
          <p:cNvPr id="11" name="TextBox 10">
            <a:extLst>
              <a:ext uri="{FF2B5EF4-FFF2-40B4-BE49-F238E27FC236}">
                <a16:creationId xmlns:a16="http://schemas.microsoft.com/office/drawing/2014/main" id="{6388034B-B951-41DF-BA1B-273AF36252E3}"/>
              </a:ext>
            </a:extLst>
          </p:cNvPr>
          <p:cNvSpPr txBox="1"/>
          <p:nvPr/>
        </p:nvSpPr>
        <p:spPr>
          <a:xfrm>
            <a:off x="3186414" y="3429000"/>
            <a:ext cx="1313402" cy="430887"/>
          </a:xfrm>
          <a:prstGeom prst="rect">
            <a:avLst/>
          </a:prstGeom>
          <a:solidFill>
            <a:schemeClr val="bg1"/>
          </a:solidFill>
          <a:ln>
            <a:solidFill>
              <a:schemeClr val="accent3"/>
            </a:solid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+15%</a:t>
            </a:r>
          </a:p>
        </p:txBody>
      </p:sp>
      <p:sp>
        <p:nvSpPr>
          <p:cNvPr id="12" name="TextBox 10">
            <a:extLst>
              <a:ext uri="{FF2B5EF4-FFF2-40B4-BE49-F238E27FC236}">
                <a16:creationId xmlns:a16="http://schemas.microsoft.com/office/drawing/2014/main" id="{772DD963-E99A-4BA7-B3BA-9E950F79125A}"/>
              </a:ext>
            </a:extLst>
          </p:cNvPr>
          <p:cNvSpPr txBox="1"/>
          <p:nvPr/>
        </p:nvSpPr>
        <p:spPr>
          <a:xfrm>
            <a:off x="5725049" y="3429000"/>
            <a:ext cx="1313402" cy="430887"/>
          </a:xfrm>
          <a:prstGeom prst="rect">
            <a:avLst/>
          </a:prstGeom>
          <a:solidFill>
            <a:schemeClr val="bg1"/>
          </a:solidFill>
          <a:ln>
            <a:solidFill>
              <a:schemeClr val="accent3"/>
            </a:solidFill>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+18%</a:t>
            </a:r>
          </a:p>
        </p:txBody>
      </p:sp>
      <p:sp>
        <p:nvSpPr>
          <p:cNvPr id="13" name="TextBox 10">
            <a:extLst>
              <a:ext uri="{FF2B5EF4-FFF2-40B4-BE49-F238E27FC236}">
                <a16:creationId xmlns:a16="http://schemas.microsoft.com/office/drawing/2014/main" id="{9A7D350C-6A86-4C25-AB24-267153EC0896}"/>
              </a:ext>
            </a:extLst>
          </p:cNvPr>
          <p:cNvSpPr txBox="1"/>
          <p:nvPr/>
        </p:nvSpPr>
        <p:spPr>
          <a:xfrm>
            <a:off x="8276291" y="3429000"/>
            <a:ext cx="1313402" cy="430887"/>
          </a:xfrm>
          <a:prstGeom prst="rect">
            <a:avLst/>
          </a:prstGeom>
          <a:solidFill>
            <a:schemeClr val="bg1"/>
          </a:solidFill>
          <a:ln>
            <a:solidFill>
              <a:schemeClr val="accent3"/>
            </a:solidFill>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+147%</a:t>
            </a:r>
          </a:p>
        </p:txBody>
      </p:sp>
      <p:sp>
        <p:nvSpPr>
          <p:cNvPr id="15" name="Rectangle 14">
            <a:extLst>
              <a:ext uri="{FF2B5EF4-FFF2-40B4-BE49-F238E27FC236}">
                <a16:creationId xmlns:a16="http://schemas.microsoft.com/office/drawing/2014/main" id="{B4529062-0FE2-4B18-8BB6-2076A6B6AB43}"/>
              </a:ext>
            </a:extLst>
          </p:cNvPr>
          <p:cNvSpPr/>
          <p:nvPr/>
        </p:nvSpPr>
        <p:spPr bwMode="auto">
          <a:xfrm>
            <a:off x="7841427" y="1451610"/>
            <a:ext cx="2183130" cy="45491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Arrow: Right 17">
            <a:extLst>
              <a:ext uri="{FF2B5EF4-FFF2-40B4-BE49-F238E27FC236}">
                <a16:creationId xmlns:a16="http://schemas.microsoft.com/office/drawing/2014/main" id="{8169403D-1175-4BFC-99B5-BF44FBB83AD5}"/>
              </a:ext>
            </a:extLst>
          </p:cNvPr>
          <p:cNvSpPr/>
          <p:nvPr/>
        </p:nvSpPr>
        <p:spPr bwMode="auto">
          <a:xfrm rot="10800000">
            <a:off x="9639839" y="3453713"/>
            <a:ext cx="1029008" cy="4308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05576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1"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1" presetClass="emph" presetSubtype="2" fill="hold" grpId="0" nodeType="afterEffect">
                                  <p:stCondLst>
                                    <p:cond delay="0"/>
                                  </p:stCondLst>
                                  <p:childTnLst>
                                    <p:animClr clrSpc="rgb" dir="cw">
                                      <p:cBhvr>
                                        <p:cTn id="16" dur="2000" fill="hold"/>
                                        <p:tgtEl>
                                          <p:spTgt spid="13"/>
                                        </p:tgtEl>
                                        <p:attrNameLst>
                                          <p:attrName>fillcolor</p:attrName>
                                        </p:attrNameLst>
                                      </p:cBhvr>
                                      <p:to>
                                        <a:srgbClr val="FFC000"/>
                                      </p:to>
                                    </p:animClr>
                                    <p:set>
                                      <p:cBhvr>
                                        <p:cTn id="17" dur="2000" fill="hold"/>
                                        <p:tgtEl>
                                          <p:spTgt spid="13"/>
                                        </p:tgtEl>
                                        <p:attrNameLst>
                                          <p:attrName>fill.type</p:attrName>
                                        </p:attrNameLst>
                                      </p:cBhvr>
                                      <p:to>
                                        <p:strVal val="solid"/>
                                      </p:to>
                                    </p:set>
                                    <p:set>
                                      <p:cBhvr>
                                        <p:cTn id="18" dur="2000" fill="hold"/>
                                        <p:tgtEl>
                                          <p:spTgt spid="13"/>
                                        </p:tgtEl>
                                        <p:attrNameLst>
                                          <p:attrName>fill.on</p:attrName>
                                        </p:attrNameLst>
                                      </p:cBhvr>
                                      <p:to>
                                        <p:strVal val="true"/>
                                      </p:to>
                                    </p:set>
                                  </p:childTnLst>
                                </p:cTn>
                              </p:par>
                            </p:childTnLst>
                          </p:cTn>
                        </p:par>
                        <p:par>
                          <p:cTn id="19" fill="hold">
                            <p:stCondLst>
                              <p:cond delay="3000"/>
                            </p:stCondLst>
                            <p:childTnLst>
                              <p:par>
                                <p:cTn id="20" presetID="22" presetClass="entr" presetSubtype="2"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18" grpId="0" animBg="1"/>
    </p:bldLst>
  </p:timing>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UserInfo>
        <DisplayName>Ryan J. Salva</DisplayName>
        <AccountId>453</AccountId>
        <AccountType/>
      </UserInfo>
    </SharedWithUsers>
    <LastSharedByTime xmlns="11245976-3b4d-4794-a754-317688483df2">2018-03-16T04:12:59+00:00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3" ma:contentTypeDescription="Create a new document." ma:contentTypeScope="" ma:versionID="543a5e130e72b850100c5784a3274452">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4df5be85825dcbcc6c298e85246e216c"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D23E43D6-DB2F-4C33-A8C8-D28F777A5DE7}">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569b343d-e775-480b-9b2b-6a6986deb9b0"/>
    <ds:schemaRef ds:uri="http://purl.org/dc/elements/1.1/"/>
    <ds:schemaRef ds:uri="http://schemas.microsoft.com/office/2006/metadata/properties"/>
    <ds:schemaRef ds:uri="11245976-3b4d-4794-a754-317688483df2"/>
    <ds:schemaRef ds:uri="http://schemas.microsoft.com/sharepoint/v3"/>
    <ds:schemaRef ds:uri="http://www.w3.org/XML/1998/namespace"/>
    <ds:schemaRef ds:uri="http://purl.org/dc/dcmitype/"/>
  </ds:schemaRefs>
</ds:datastoreItem>
</file>

<file path=customXml/itemProps3.xml><?xml version="1.0" encoding="utf-8"?>
<ds:datastoreItem xmlns:ds="http://schemas.openxmlformats.org/officeDocument/2006/customXml" ds:itemID="{71711223-A5E1-414E-8AA7-96CAFC8FCD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11151</TotalTime>
  <Words>4039</Words>
  <Application>Microsoft Office PowerPoint</Application>
  <PresentationFormat>Widescreen</PresentationFormat>
  <Paragraphs>543</Paragraphs>
  <Slides>41</Slides>
  <Notes>36</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Arial</vt:lpstr>
      <vt:lpstr>Calibri</vt:lpstr>
      <vt:lpstr>Consolas</vt:lpstr>
      <vt:lpstr>Segoe Pro</vt:lpstr>
      <vt:lpstr>Segoe UI</vt:lpstr>
      <vt:lpstr>Segoe UI Light</vt:lpstr>
      <vt:lpstr>Segoe UI Semibold</vt:lpstr>
      <vt:lpstr>Segoe UI Semilight</vt:lpstr>
      <vt:lpstr>SegoeUI</vt:lpstr>
      <vt:lpstr>Showcard Gothic</vt:lpstr>
      <vt:lpstr>Wingdings</vt:lpstr>
      <vt:lpstr>Dotnet_Template</vt:lpstr>
      <vt:lpstr>PowerPoint Presentation</vt:lpstr>
      <vt:lpstr>.NET Today and Tomorrow</vt:lpstr>
      <vt:lpstr>PowerPoint Presentation</vt:lpstr>
      <vt:lpstr>PowerPoint Presentation</vt:lpstr>
      <vt:lpstr>PowerPoint Presentation</vt:lpstr>
      <vt:lpstr>.NET Open Source &amp; Cross-Platform</vt:lpstr>
      <vt:lpstr>PowerPoint Presentation</vt:lpstr>
      <vt:lpstr>.NET Faster than any other popular framework</vt:lpstr>
      <vt:lpstr>.NET Core 2.1 on TechEmpower</vt:lpstr>
      <vt:lpstr>Bing.com Runs on .NET Core 2.1</vt:lpstr>
      <vt:lpstr>PowerPoint Presentation</vt:lpstr>
      <vt:lpstr>PowerPoint Presentation</vt:lpstr>
      <vt:lpstr>PowerPoint Presentation</vt:lpstr>
      <vt:lpstr>PowerPoint Presentation</vt:lpstr>
      <vt:lpstr>Top 30 Highest Velocity OSS Projects on GitHub</vt:lpstr>
      <vt:lpstr>.NET Open Source Journey</vt:lpstr>
      <vt:lpstr>PowerPoint Presentation</vt:lpstr>
      <vt:lpstr>.NET Core 2.2 Themes</vt:lpstr>
      <vt:lpstr>.NET Core 2.2 Major Features</vt:lpstr>
      <vt:lpstr>Demo: .NET Core 2.2</vt:lpstr>
      <vt:lpstr>PowerPoint Presentation</vt:lpstr>
      <vt:lpstr>Azure SignalR Service</vt:lpstr>
      <vt:lpstr>PowerPoint Presentation</vt:lpstr>
      <vt:lpstr>PowerPoint Presentation</vt:lpstr>
      <vt:lpstr>Get Help Migrating your .NET app to Azure</vt:lpstr>
      <vt:lpstr>Demo: Azure &lt;3 .NET</vt:lpstr>
      <vt:lpstr>PowerPoint Presentation</vt:lpstr>
      <vt:lpstr>PowerPoint Presentation</vt:lpstr>
      <vt:lpstr>.NET Core 3.0 Themes</vt:lpstr>
      <vt:lpstr>Desktop Improvements</vt:lpstr>
      <vt:lpstr>Why Windows Desktop on .NET Core?</vt:lpstr>
      <vt:lpstr>PowerPoint Presentation</vt:lpstr>
      <vt:lpstr>The Future of .NET Framework </vt:lpstr>
      <vt:lpstr>Demo: .NET Core 3.0 for Desktop Apps</vt:lpstr>
      <vt:lpstr>Windows Forms and .NET Core</vt:lpstr>
      <vt:lpstr>Web Productivity with Razor Components</vt:lpstr>
      <vt:lpstr>PowerPoint Presentation</vt:lpstr>
      <vt:lpstr>PowerPoint Presentation</vt:lpstr>
      <vt:lpstr>PowerPoint Presentation</vt:lpstr>
      <vt:lpstr>Demo:  Razor Components  ML.NET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Jon Galloway</cp:lastModifiedBy>
  <cp:revision>10</cp:revision>
  <dcterms:created xsi:type="dcterms:W3CDTF">2018-01-09T22:22:16Z</dcterms:created>
  <dcterms:modified xsi:type="dcterms:W3CDTF">2019-04-09T07:27:47Z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